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79" r:id="rId1"/>
  </p:sldMasterIdLst>
  <p:notesMasterIdLst>
    <p:notesMasterId r:id="rId70"/>
  </p:notesMasterIdLst>
  <p:sldIdLst>
    <p:sldId id="256" r:id="rId2"/>
    <p:sldId id="259" r:id="rId3"/>
    <p:sldId id="261" r:id="rId4"/>
    <p:sldId id="262" r:id="rId5"/>
    <p:sldId id="263" r:id="rId6"/>
    <p:sldId id="264" r:id="rId7"/>
    <p:sldId id="266" r:id="rId8"/>
    <p:sldId id="267" r:id="rId9"/>
    <p:sldId id="268" r:id="rId10"/>
    <p:sldId id="269" r:id="rId11"/>
    <p:sldId id="270" r:id="rId12"/>
    <p:sldId id="271" r:id="rId13"/>
    <p:sldId id="272" r:id="rId14"/>
    <p:sldId id="273" r:id="rId15"/>
    <p:sldId id="274" r:id="rId16"/>
    <p:sldId id="275" r:id="rId17"/>
    <p:sldId id="276" r:id="rId18"/>
    <p:sldId id="277" r:id="rId19"/>
    <p:sldId id="278" r:id="rId20"/>
    <p:sldId id="279" r:id="rId21"/>
    <p:sldId id="280" r:id="rId22"/>
    <p:sldId id="281" r:id="rId23"/>
    <p:sldId id="283" r:id="rId24"/>
    <p:sldId id="284" r:id="rId25"/>
    <p:sldId id="285" r:id="rId26"/>
    <p:sldId id="286" r:id="rId27"/>
    <p:sldId id="287" r:id="rId28"/>
    <p:sldId id="288" r:id="rId29"/>
    <p:sldId id="289" r:id="rId30"/>
    <p:sldId id="290" r:id="rId31"/>
    <p:sldId id="291" r:id="rId32"/>
    <p:sldId id="293" r:id="rId33"/>
    <p:sldId id="294" r:id="rId34"/>
    <p:sldId id="295" r:id="rId35"/>
    <p:sldId id="296" r:id="rId36"/>
    <p:sldId id="297" r:id="rId37"/>
    <p:sldId id="298" r:id="rId38"/>
    <p:sldId id="299" r:id="rId39"/>
    <p:sldId id="300" r:id="rId40"/>
    <p:sldId id="301" r:id="rId41"/>
    <p:sldId id="302" r:id="rId42"/>
    <p:sldId id="303" r:id="rId43"/>
    <p:sldId id="304" r:id="rId44"/>
    <p:sldId id="305" r:id="rId45"/>
    <p:sldId id="307" r:id="rId46"/>
    <p:sldId id="308" r:id="rId47"/>
    <p:sldId id="309" r:id="rId48"/>
    <p:sldId id="310" r:id="rId49"/>
    <p:sldId id="311" r:id="rId50"/>
    <p:sldId id="312" r:id="rId51"/>
    <p:sldId id="313" r:id="rId52"/>
    <p:sldId id="315" r:id="rId53"/>
    <p:sldId id="316" r:id="rId54"/>
    <p:sldId id="317" r:id="rId55"/>
    <p:sldId id="318" r:id="rId56"/>
    <p:sldId id="320" r:id="rId57"/>
    <p:sldId id="327" r:id="rId58"/>
    <p:sldId id="328" r:id="rId59"/>
    <p:sldId id="329" r:id="rId60"/>
    <p:sldId id="330" r:id="rId61"/>
    <p:sldId id="331" r:id="rId62"/>
    <p:sldId id="332" r:id="rId63"/>
    <p:sldId id="333" r:id="rId64"/>
    <p:sldId id="334" r:id="rId65"/>
    <p:sldId id="335" r:id="rId66"/>
    <p:sldId id="336" r:id="rId67"/>
    <p:sldId id="337" r:id="rId68"/>
    <p:sldId id="338" r:id="rId69"/>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52F69"/>
    <a:srgbClr val="FF856D"/>
    <a:srgbClr val="FF2549"/>
    <a:srgbClr val="003635"/>
    <a:srgbClr val="005856"/>
    <a:srgbClr val="9EFF29"/>
    <a:srgbClr val="007033"/>
    <a:srgbClr val="5EEC3C"/>
    <a:srgbClr val="F1C88B"/>
    <a:srgbClr val="FE920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421" autoAdjust="0"/>
    <p:restoredTop sz="94660"/>
  </p:normalViewPr>
  <p:slideViewPr>
    <p:cSldViewPr snapToGrid="0">
      <p:cViewPr varScale="1">
        <p:scale>
          <a:sx n="90" d="100"/>
          <a:sy n="90" d="100"/>
        </p:scale>
        <p:origin x="684" y="44"/>
      </p:cViewPr>
      <p:guideLst>
        <p:guide orient="horz" pos="1620"/>
        <p:guide pos="2880"/>
      </p:guideLst>
    </p:cSldViewPr>
  </p:slideViewPr>
  <p:notesTextViewPr>
    <p:cViewPr>
      <p:scale>
        <a:sx n="1" d="1"/>
        <a:sy n="1" d="1"/>
      </p:scale>
      <p:origin x="0" y="0"/>
    </p:cViewPr>
  </p:notesTextViewPr>
  <p:gridSpacing cx="152705" cy="152705"/>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8D18E60-4300-4729-A0D7-6AB984C3922D}" type="datetimeFigureOut">
              <a:rPr lang="en-US" smtClean="0"/>
              <a:t>4/22/2022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F533E96-F078-4B3D-A8F4-F1AF21EBC357}" type="slidenum">
              <a:rPr lang="en-US" smtClean="0"/>
              <a:t>‹#›</a:t>
            </a:fld>
            <a:endParaRPr lang="en-US"/>
          </a:p>
        </p:txBody>
      </p:sp>
    </p:spTree>
    <p:extLst>
      <p:ext uri="{BB962C8B-B14F-4D97-AF65-F5344CB8AC3E}">
        <p14:creationId xmlns:p14="http://schemas.microsoft.com/office/powerpoint/2010/main" val="28443001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409575" y="-3572"/>
            <a:ext cx="3761184" cy="5147072"/>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196301" y="1035052"/>
            <a:ext cx="6430967" cy="1962149"/>
          </a:xfrm>
        </p:spPr>
        <p:txBody>
          <a:bodyPr anchor="b">
            <a:normAutofit/>
          </a:bodyPr>
          <a:lstStyle>
            <a:lvl1pPr algn="r">
              <a:defRPr sz="4500">
                <a:effectLst/>
              </a:defRPr>
            </a:lvl1pPr>
          </a:lstStyle>
          <a:p>
            <a:r>
              <a:rPr lang="en-US"/>
              <a:t>Click to edit Master title style</a:t>
            </a:r>
            <a:endParaRPr lang="en-US" dirty="0"/>
          </a:p>
        </p:txBody>
      </p:sp>
      <p:sp>
        <p:nvSpPr>
          <p:cNvPr id="3" name="Subtitle 2"/>
          <p:cNvSpPr>
            <a:spLocks noGrp="1"/>
          </p:cNvSpPr>
          <p:nvPr>
            <p:ph type="subTitle" idx="1"/>
          </p:nvPr>
        </p:nvSpPr>
        <p:spPr>
          <a:xfrm>
            <a:off x="3386533" y="2997200"/>
            <a:ext cx="5240734" cy="1041401"/>
          </a:xfrm>
        </p:spPr>
        <p:txBody>
          <a:bodyPr anchor="t">
            <a:normAutofit/>
          </a:bodyPr>
          <a:lstStyle>
            <a:lvl1pPr marL="0" indent="0" algn="r">
              <a:buNone/>
              <a:defRPr sz="1575">
                <a:solidFill>
                  <a:schemeClr val="tx1"/>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3074F12-AA26-4AC8-9962-C36BB8F32554}" type="datetimeFigureOut">
              <a:rPr lang="en-US" smtClean="0"/>
              <a:pPr/>
              <a:t>4/22/2022</a:t>
            </a:fld>
            <a:endParaRPr lang="en-US"/>
          </a:p>
        </p:txBody>
      </p:sp>
      <p:sp>
        <p:nvSpPr>
          <p:cNvPr id="5" name="Footer Placeholder 4"/>
          <p:cNvSpPr>
            <a:spLocks noGrp="1"/>
          </p:cNvSpPr>
          <p:nvPr>
            <p:ph type="ftr" sz="quarter" idx="11"/>
          </p:nvPr>
        </p:nvSpPr>
        <p:spPr>
          <a:xfrm>
            <a:off x="3999309" y="4412457"/>
            <a:ext cx="3243033" cy="273844"/>
          </a:xfrm>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26830340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13234" y="3549649"/>
            <a:ext cx="7514033" cy="425054"/>
          </a:xfrm>
        </p:spPr>
        <p:txBody>
          <a:bodyPr anchor="b">
            <a:normAutofit/>
          </a:bodyPr>
          <a:lstStyle>
            <a:lvl1pPr algn="ctr">
              <a:defRPr sz="18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789509" y="699084"/>
            <a:ext cx="6169458" cy="2373732"/>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4" name="Text Placeholder 3"/>
          <p:cNvSpPr>
            <a:spLocks noGrp="1"/>
          </p:cNvSpPr>
          <p:nvPr>
            <p:ph type="body" sz="half" idx="2"/>
          </p:nvPr>
        </p:nvSpPr>
        <p:spPr>
          <a:xfrm>
            <a:off x="1113234" y="3974702"/>
            <a:ext cx="7514033" cy="370284"/>
          </a:xfrm>
        </p:spPr>
        <p:txBody>
          <a:bodyPr>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4/22/2022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8434924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13235" y="514350"/>
            <a:ext cx="7514033" cy="2286000"/>
          </a:xfrm>
        </p:spPr>
        <p:txBody>
          <a:bodyPr anchor="ctr">
            <a:normAutofit/>
          </a:bodyPr>
          <a:lstStyle>
            <a:lvl1pPr algn="ctr">
              <a:defRPr sz="2400" b="0" cap="none"/>
            </a:lvl1pPr>
          </a:lstStyle>
          <a:p>
            <a:r>
              <a:rPr lang="en-US"/>
              <a:t>Click to edit Master title style</a:t>
            </a:r>
            <a:endParaRPr lang="en-US" dirty="0"/>
          </a:p>
        </p:txBody>
      </p:sp>
      <p:sp>
        <p:nvSpPr>
          <p:cNvPr id="3" name="Text Placeholder 2"/>
          <p:cNvSpPr>
            <a:spLocks noGrp="1"/>
          </p:cNvSpPr>
          <p:nvPr>
            <p:ph type="body" idx="1"/>
          </p:nvPr>
        </p:nvSpPr>
        <p:spPr>
          <a:xfrm>
            <a:off x="1113234" y="3257550"/>
            <a:ext cx="7514035" cy="1085850"/>
          </a:xfrm>
        </p:spPr>
        <p:txBody>
          <a:bodyPr anchor="ctr">
            <a:normAutofit/>
          </a:bodyPr>
          <a:lstStyle>
            <a:lvl1pPr marL="0" indent="0" algn="ctr">
              <a:buNone/>
              <a:defRPr sz="1500">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3074F12-AA26-4AC8-9962-C36BB8F32554}" type="datetimeFigureOut">
              <a:rPr lang="en-US" smtClean="0"/>
              <a:pPr/>
              <a:t>4/22/2022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69750044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198959" y="647267"/>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6000" dirty="0">
                <a:solidFill>
                  <a:schemeClr val="tx1"/>
                </a:solidFill>
                <a:effectLst/>
              </a:rPr>
              <a:t>“</a:t>
            </a:r>
          </a:p>
        </p:txBody>
      </p:sp>
      <p:sp>
        <p:nvSpPr>
          <p:cNvPr id="15" name="TextBox 14"/>
          <p:cNvSpPr txBox="1"/>
          <p:nvPr/>
        </p:nvSpPr>
        <p:spPr>
          <a:xfrm>
            <a:off x="8170069" y="2114549"/>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6000" dirty="0">
                <a:solidFill>
                  <a:schemeClr val="tx1"/>
                </a:solidFill>
                <a:effectLst/>
              </a:rPr>
              <a:t>”</a:t>
            </a:r>
          </a:p>
        </p:txBody>
      </p:sp>
      <p:sp>
        <p:nvSpPr>
          <p:cNvPr id="2" name="Title 1"/>
          <p:cNvSpPr>
            <a:spLocks noGrp="1"/>
          </p:cNvSpPr>
          <p:nvPr>
            <p:ph type="title"/>
          </p:nvPr>
        </p:nvSpPr>
        <p:spPr>
          <a:xfrm>
            <a:off x="1656159" y="514351"/>
            <a:ext cx="6742509" cy="2057399"/>
          </a:xfrm>
        </p:spPr>
        <p:txBody>
          <a:bodyPr anchor="ctr">
            <a:normAutofit/>
          </a:bodyPr>
          <a:lstStyle>
            <a:lvl1pPr algn="ctr">
              <a:defRPr sz="24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827609" y="2571749"/>
            <a:ext cx="6399611" cy="285750"/>
          </a:xfrm>
        </p:spPr>
        <p:txBody>
          <a:bodyPr anchor="ctr">
            <a:normAutofit/>
          </a:bodyPr>
          <a:lstStyle>
            <a:lvl1pPr marL="0" indent="0">
              <a:buFontTx/>
              <a:buNone/>
              <a:defRPr sz="1350"/>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a:t>Click to edit Master text styles</a:t>
            </a:r>
          </a:p>
        </p:txBody>
      </p:sp>
      <p:sp>
        <p:nvSpPr>
          <p:cNvPr id="3" name="Text Placeholder 2"/>
          <p:cNvSpPr>
            <a:spLocks noGrp="1"/>
          </p:cNvSpPr>
          <p:nvPr>
            <p:ph type="body" idx="1"/>
          </p:nvPr>
        </p:nvSpPr>
        <p:spPr>
          <a:xfrm>
            <a:off x="1113234" y="3257550"/>
            <a:ext cx="7514033" cy="1085850"/>
          </a:xfrm>
        </p:spPr>
        <p:txBody>
          <a:bodyPr anchor="ctr">
            <a:normAutofit/>
          </a:bodyPr>
          <a:lstStyle>
            <a:lvl1pPr marL="0" indent="0" algn="ctr">
              <a:buNone/>
              <a:defRPr sz="1500">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3074F12-AA26-4AC8-9962-C36BB8F32554}" type="datetimeFigureOut">
              <a:rPr lang="en-US" smtClean="0"/>
              <a:pPr/>
              <a:t>4/22/2022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6928126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13235" y="2481436"/>
            <a:ext cx="7514032" cy="1101600"/>
          </a:xfrm>
        </p:spPr>
        <p:txBody>
          <a:bodyPr anchor="b">
            <a:normAutofit/>
          </a:bodyPr>
          <a:lstStyle>
            <a:lvl1pPr algn="r">
              <a:defRPr sz="2400" b="0" cap="none"/>
            </a:lvl1pPr>
          </a:lstStyle>
          <a:p>
            <a:r>
              <a:rPr lang="en-US"/>
              <a:t>Click to edit Master title style</a:t>
            </a:r>
            <a:endParaRPr lang="en-US" dirty="0"/>
          </a:p>
        </p:txBody>
      </p:sp>
      <p:sp>
        <p:nvSpPr>
          <p:cNvPr id="3" name="Text Placeholder 2"/>
          <p:cNvSpPr>
            <a:spLocks noGrp="1"/>
          </p:cNvSpPr>
          <p:nvPr>
            <p:ph type="body" idx="1"/>
          </p:nvPr>
        </p:nvSpPr>
        <p:spPr>
          <a:xfrm>
            <a:off x="1113234" y="3583036"/>
            <a:ext cx="7514033" cy="645300"/>
          </a:xfrm>
        </p:spPr>
        <p:txBody>
          <a:bodyPr anchor="t">
            <a:normAutofit/>
          </a:bodyPr>
          <a:lstStyle>
            <a:lvl1pPr marL="0" indent="0" algn="r">
              <a:buNone/>
              <a:defRPr sz="1500">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3074F12-AA26-4AC8-9962-C36BB8F32554}" type="datetimeFigureOut">
              <a:rPr lang="en-US" smtClean="0"/>
              <a:pPr/>
              <a:t>4/22/2022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9423734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198959" y="647267"/>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6000" dirty="0">
                <a:solidFill>
                  <a:schemeClr val="tx1"/>
                </a:solidFill>
                <a:effectLst/>
              </a:rPr>
              <a:t>“</a:t>
            </a:r>
          </a:p>
        </p:txBody>
      </p:sp>
      <p:sp>
        <p:nvSpPr>
          <p:cNvPr id="15" name="TextBox 14"/>
          <p:cNvSpPr txBox="1"/>
          <p:nvPr/>
        </p:nvSpPr>
        <p:spPr>
          <a:xfrm>
            <a:off x="8170069" y="2114549"/>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6000" dirty="0">
                <a:solidFill>
                  <a:schemeClr val="tx1"/>
                </a:solidFill>
                <a:effectLst/>
              </a:rPr>
              <a:t>”</a:t>
            </a:r>
          </a:p>
        </p:txBody>
      </p:sp>
      <p:sp>
        <p:nvSpPr>
          <p:cNvPr id="2" name="Title 1"/>
          <p:cNvSpPr>
            <a:spLocks noGrp="1"/>
          </p:cNvSpPr>
          <p:nvPr>
            <p:ph type="title"/>
          </p:nvPr>
        </p:nvSpPr>
        <p:spPr>
          <a:xfrm>
            <a:off x="1656159" y="514351"/>
            <a:ext cx="6742509" cy="2057399"/>
          </a:xfrm>
        </p:spPr>
        <p:txBody>
          <a:bodyPr anchor="ctr">
            <a:normAutofit/>
          </a:bodyPr>
          <a:lstStyle>
            <a:lvl1pPr algn="ctr">
              <a:defRPr sz="24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113235" y="2914650"/>
            <a:ext cx="7514033" cy="666750"/>
          </a:xfrm>
        </p:spPr>
        <p:txBody>
          <a:bodyPr vert="horz" lIns="91440" tIns="45720" rIns="91440" bIns="45720" rtlCol="0" anchor="b">
            <a:normAutofit/>
          </a:bodyPr>
          <a:lstStyle>
            <a:lvl1pPr algn="r">
              <a:buNone/>
              <a:defRPr lang="en-US" sz="1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13234" y="3581400"/>
            <a:ext cx="7514033" cy="762000"/>
          </a:xfrm>
        </p:spPr>
        <p:txBody>
          <a:bodyPr anchor="t">
            <a:normAutofit/>
          </a:bodyPr>
          <a:lstStyle>
            <a:lvl1pPr marL="0" indent="0" algn="r">
              <a:buNone/>
              <a:defRPr sz="1350">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3074F12-AA26-4AC8-9962-C36BB8F32554}" type="datetimeFigureOut">
              <a:rPr lang="en-US" smtClean="0"/>
              <a:pPr/>
              <a:t>4/22/2022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9983970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13235" y="514350"/>
            <a:ext cx="7514034" cy="2045494"/>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113234" y="2628900"/>
            <a:ext cx="7514035" cy="628650"/>
          </a:xfrm>
        </p:spPr>
        <p:txBody>
          <a:bodyPr vert="horz" lIns="91440" tIns="45720" rIns="91440" bIns="45720" rtlCol="0" anchor="b">
            <a:normAutofit/>
          </a:bodyPr>
          <a:lstStyle>
            <a:lvl1pPr>
              <a:buNone/>
              <a:defRPr lang="en-US" sz="21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13234" y="3257550"/>
            <a:ext cx="7514035" cy="1085850"/>
          </a:xfrm>
        </p:spPr>
        <p:txBody>
          <a:bodyPr anchor="t">
            <a:normAutofit/>
          </a:bodyPr>
          <a:lstStyle>
            <a:lvl1pPr marL="0" indent="0" algn="l">
              <a:buNone/>
              <a:defRPr sz="1350">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3074F12-AA26-4AC8-9962-C36BB8F32554}" type="datetimeFigureOut">
              <a:rPr lang="en-US" smtClean="0"/>
              <a:pPr/>
              <a:t>4/22/2022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29708832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3074F12-AA26-4AC8-9962-C36BB8F32554}" type="datetimeFigureOut">
              <a:rPr lang="en-US" smtClean="0"/>
              <a:pPr/>
              <a:t>4/22/2022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11860725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299492" y="514350"/>
            <a:ext cx="1327777" cy="382905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13234" y="514350"/>
            <a:ext cx="6014807" cy="382905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3074F12-AA26-4AC8-9962-C36BB8F32554}" type="datetimeFigureOut">
              <a:rPr lang="en-US" smtClean="0"/>
              <a:pPr/>
              <a:t>4/22/2022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pic>
        <p:nvPicPr>
          <p:cNvPr id="7" name="Picture 6" descr="E:\websites\free-power-point-templates\2012\logos.png">
            <a:extLst>
              <a:ext uri="{FF2B5EF4-FFF2-40B4-BE49-F238E27FC236}">
                <a16:creationId xmlns:a16="http://schemas.microsoft.com/office/drawing/2014/main" id="{9AD04C4C-F34B-438F-B4C4-EB459A8916C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3808475" y="2326213"/>
            <a:ext cx="1463784" cy="526961"/>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37920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3074F12-AA26-4AC8-9962-C36BB8F32554}" type="datetimeFigureOut">
              <a:rPr lang="en-US" smtClean="0"/>
              <a:pPr/>
              <a:t>4/22/2022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8213893" y="4400349"/>
            <a:ext cx="413375" cy="273844"/>
          </a:xfrm>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4772377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929210" y="2000249"/>
            <a:ext cx="6698060" cy="1582787"/>
          </a:xfrm>
        </p:spPr>
        <p:txBody>
          <a:bodyPr anchor="b"/>
          <a:lstStyle>
            <a:lvl1pPr algn="r">
              <a:defRPr sz="3000" b="0" cap="none"/>
            </a:lvl1pPr>
          </a:lstStyle>
          <a:p>
            <a:r>
              <a:rPr lang="en-US"/>
              <a:t>Click to edit Master title style</a:t>
            </a:r>
            <a:endParaRPr lang="en-US" dirty="0"/>
          </a:p>
        </p:txBody>
      </p:sp>
      <p:sp>
        <p:nvSpPr>
          <p:cNvPr id="3" name="Text Placeholder 2"/>
          <p:cNvSpPr>
            <a:spLocks noGrp="1"/>
          </p:cNvSpPr>
          <p:nvPr>
            <p:ph type="body" idx="1"/>
          </p:nvPr>
        </p:nvSpPr>
        <p:spPr>
          <a:xfrm>
            <a:off x="1929209" y="3583036"/>
            <a:ext cx="6698061" cy="645300"/>
          </a:xfrm>
        </p:spPr>
        <p:txBody>
          <a:bodyPr anchor="t">
            <a:normAutofit/>
          </a:bodyPr>
          <a:lstStyle>
            <a:lvl1pPr marL="0" indent="0" algn="r">
              <a:buNone/>
              <a:defRPr sz="1500">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3074F12-AA26-4AC8-9962-C36BB8F32554}" type="datetimeFigureOut">
              <a:rPr lang="en-US" smtClean="0"/>
              <a:pPr/>
              <a:t>4/22/2022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24892998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113234" y="514351"/>
            <a:ext cx="7514035" cy="1314449"/>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113235" y="2000250"/>
            <a:ext cx="3671291" cy="2343151"/>
          </a:xfrm>
        </p:spPr>
        <p:txBody>
          <a:bodyPr>
            <a:normAutofit/>
          </a:bodyPr>
          <a:lstStyle>
            <a:lvl1pPr>
              <a:defRPr sz="1350"/>
            </a:lvl1pPr>
            <a:lvl2pPr>
              <a:defRPr sz="1200"/>
            </a:lvl2pPr>
            <a:lvl3pPr>
              <a:defRPr sz="1050"/>
            </a:lvl3pPr>
            <a:lvl4pPr>
              <a:defRPr sz="900"/>
            </a:lvl4pPr>
            <a:lvl5pPr>
              <a:defRPr sz="900"/>
            </a:lvl5pPr>
            <a:lvl6pPr>
              <a:defRPr sz="900"/>
            </a:lvl6pPr>
            <a:lvl7pPr>
              <a:defRPr sz="900"/>
            </a:lvl7pPr>
            <a:lvl8pPr>
              <a:defRPr sz="9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955975" y="2000250"/>
            <a:ext cx="3671292" cy="2343150"/>
          </a:xfrm>
        </p:spPr>
        <p:txBody>
          <a:bodyPr>
            <a:normAutofit/>
          </a:bodyPr>
          <a:lstStyle>
            <a:lvl1pPr>
              <a:defRPr sz="1350"/>
            </a:lvl1pPr>
            <a:lvl2pPr>
              <a:defRPr sz="1200"/>
            </a:lvl2pPr>
            <a:lvl3pPr>
              <a:defRPr sz="1050"/>
            </a:lvl3pPr>
            <a:lvl4pPr>
              <a:defRPr sz="900"/>
            </a:lvl4pPr>
            <a:lvl5pPr>
              <a:defRPr sz="900"/>
            </a:lvl5pPr>
            <a:lvl6pPr>
              <a:defRPr sz="900"/>
            </a:lvl6pPr>
            <a:lvl7pPr>
              <a:defRPr sz="900"/>
            </a:lvl7pPr>
            <a:lvl8pPr>
              <a:defRPr sz="9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3074F12-AA26-4AC8-9962-C36BB8F32554}" type="datetimeFigureOut">
              <a:rPr lang="en-US" smtClean="0"/>
              <a:pPr/>
              <a:t>4/22/2022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7204087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329134" y="1993900"/>
            <a:ext cx="3455391" cy="432197"/>
          </a:xfrm>
        </p:spPr>
        <p:txBody>
          <a:bodyPr anchor="b">
            <a:noAutofit/>
          </a:bodyPr>
          <a:lstStyle>
            <a:lvl1pPr marL="0" indent="0">
              <a:buNone/>
              <a:defRPr sz="2100" b="0">
                <a:solidFill>
                  <a:schemeClr val="accent1">
                    <a:lumMod val="75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1113233" y="2501503"/>
            <a:ext cx="3671292" cy="1841897"/>
          </a:xfrm>
        </p:spPr>
        <p:txBody>
          <a:bodyPr anchor="t">
            <a:normAutofit/>
          </a:bodyPr>
          <a:lstStyle>
            <a:lvl1pPr>
              <a:defRPr sz="1350"/>
            </a:lvl1pPr>
            <a:lvl2pPr>
              <a:defRPr sz="1200"/>
            </a:lvl2pPr>
            <a:lvl3pPr>
              <a:defRPr sz="1050"/>
            </a:lvl3pPr>
            <a:lvl4pPr>
              <a:defRPr sz="900"/>
            </a:lvl4pPr>
            <a:lvl5pPr>
              <a:defRPr sz="900"/>
            </a:lvl5pPr>
            <a:lvl6pPr>
              <a:defRPr sz="900"/>
            </a:lvl6pPr>
            <a:lvl7pPr>
              <a:defRPr sz="900"/>
            </a:lvl7pPr>
            <a:lvl8pPr>
              <a:defRPr sz="9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160366" y="2000250"/>
            <a:ext cx="3466903" cy="432197"/>
          </a:xfrm>
        </p:spPr>
        <p:txBody>
          <a:bodyPr anchor="b">
            <a:noAutofit/>
          </a:bodyPr>
          <a:lstStyle>
            <a:lvl1pPr marL="0" indent="0">
              <a:buNone/>
              <a:defRPr sz="2100" b="0">
                <a:solidFill>
                  <a:schemeClr val="accent1">
                    <a:lumMod val="75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955975" y="2501503"/>
            <a:ext cx="3671292" cy="1841897"/>
          </a:xfrm>
        </p:spPr>
        <p:txBody>
          <a:bodyPr anchor="t">
            <a:normAutofit/>
          </a:bodyPr>
          <a:lstStyle>
            <a:lvl1pPr>
              <a:defRPr sz="1350"/>
            </a:lvl1pPr>
            <a:lvl2pPr>
              <a:defRPr sz="1200"/>
            </a:lvl2pPr>
            <a:lvl3pPr>
              <a:defRPr sz="1050"/>
            </a:lvl3pPr>
            <a:lvl4pPr>
              <a:defRPr sz="900"/>
            </a:lvl4pPr>
            <a:lvl5pPr>
              <a:defRPr sz="900"/>
            </a:lvl5pPr>
            <a:lvl6pPr>
              <a:defRPr sz="900"/>
            </a:lvl6pPr>
            <a:lvl7pPr>
              <a:defRPr sz="900"/>
            </a:lvl7pPr>
            <a:lvl8pPr>
              <a:defRPr sz="9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3074F12-AA26-4AC8-9962-C36BB8F32554}" type="datetimeFigureOut">
              <a:rPr lang="en-US" smtClean="0"/>
              <a:pPr/>
              <a:t>4/22/2022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24554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3074F12-AA26-4AC8-9962-C36BB8F32554}" type="datetimeFigureOut">
              <a:rPr lang="en-US" smtClean="0"/>
              <a:pPr/>
              <a:t>4/22/2022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2555716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3074F12-AA26-4AC8-9962-C36BB8F32554}" type="datetimeFigureOut">
              <a:rPr lang="en-US" smtClean="0"/>
              <a:pPr/>
              <a:t>4/22/2022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8576704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13234" y="1200150"/>
            <a:ext cx="2661841" cy="1028700"/>
          </a:xfrm>
        </p:spPr>
        <p:txBody>
          <a:bodyPr anchor="b">
            <a:normAutofit/>
          </a:bodyPr>
          <a:lstStyle>
            <a:lvl1pPr algn="ctr">
              <a:defRPr sz="1800" b="0"/>
            </a:lvl1pPr>
          </a:lstStyle>
          <a:p>
            <a:r>
              <a:rPr lang="en-US"/>
              <a:t>Click to edit Master title style</a:t>
            </a:r>
            <a:endParaRPr lang="en-US" dirty="0"/>
          </a:p>
        </p:txBody>
      </p:sp>
      <p:sp>
        <p:nvSpPr>
          <p:cNvPr id="3" name="Content Placeholder 2"/>
          <p:cNvSpPr>
            <a:spLocks noGrp="1"/>
          </p:cNvSpPr>
          <p:nvPr>
            <p:ph idx="1"/>
          </p:nvPr>
        </p:nvSpPr>
        <p:spPr>
          <a:xfrm>
            <a:off x="3946525" y="514350"/>
            <a:ext cx="4680743" cy="3829051"/>
          </a:xfrm>
        </p:spPr>
        <p:txBody>
          <a:bodyPr anchor="ctr">
            <a:normAutofit/>
          </a:bodyPr>
          <a:lstStyle>
            <a:lvl1pPr>
              <a:defRPr sz="1500"/>
            </a:lvl1pPr>
            <a:lvl2pPr>
              <a:defRPr sz="1350"/>
            </a:lvl2pPr>
            <a:lvl3pPr>
              <a:defRPr sz="1200"/>
            </a:lvl3pPr>
            <a:lvl4pPr>
              <a:defRPr sz="1050"/>
            </a:lvl4pPr>
            <a:lvl5pPr>
              <a:defRPr sz="1050"/>
            </a:lvl5pPr>
            <a:lvl6pPr>
              <a:defRPr sz="1050"/>
            </a:lvl6pPr>
            <a:lvl7pPr>
              <a:defRPr sz="1050"/>
            </a:lvl7pPr>
            <a:lvl8pPr>
              <a:defRPr sz="1050"/>
            </a:lvl8pPr>
            <a:lvl9pPr>
              <a:defRPr sz="10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3234" y="2228850"/>
            <a:ext cx="2661841" cy="1371600"/>
          </a:xfrm>
        </p:spPr>
        <p:txBody>
          <a:bodyPr>
            <a:normAutofit/>
          </a:bodyPr>
          <a:lstStyle>
            <a:lvl1pPr marL="0" indent="0" algn="ctr">
              <a:buNone/>
              <a:defRPr sz="12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4/22/2022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714984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12043" y="1314449"/>
            <a:ext cx="4069619" cy="1028700"/>
          </a:xfrm>
        </p:spPr>
        <p:txBody>
          <a:bodyPr anchor="b">
            <a:normAutofit/>
          </a:bodyPr>
          <a:lstStyle>
            <a:lvl1pPr algn="ctr">
              <a:defRPr sz="21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5696011" y="685800"/>
            <a:ext cx="2460731" cy="3429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4" name="Text Placeholder 3"/>
          <p:cNvSpPr>
            <a:spLocks noGrp="1"/>
          </p:cNvSpPr>
          <p:nvPr>
            <p:ph type="body" sz="half" idx="2"/>
          </p:nvPr>
        </p:nvSpPr>
        <p:spPr>
          <a:xfrm>
            <a:off x="1112043" y="2343149"/>
            <a:ext cx="4069619" cy="1371600"/>
          </a:xfrm>
        </p:spPr>
        <p:txBody>
          <a:bodyPr>
            <a:normAutofit/>
          </a:bodyPr>
          <a:lstStyle>
            <a:lvl1pPr marL="0" indent="0" algn="ctr">
              <a:buNone/>
              <a:defRPr sz="13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4/22/2022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7588721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13109" y="0"/>
            <a:ext cx="1827610" cy="51435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113234" y="514351"/>
            <a:ext cx="7514035" cy="1314449"/>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13233" y="2000250"/>
            <a:ext cx="7514035" cy="234315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99492" y="4412457"/>
            <a:ext cx="857250" cy="273844"/>
          </a:xfrm>
          <a:prstGeom prst="rect">
            <a:avLst/>
          </a:prstGeom>
        </p:spPr>
        <p:txBody>
          <a:bodyPr vert="horz" lIns="91440" tIns="45720" rIns="91440" bIns="45720" rtlCol="0" anchor="ctr"/>
          <a:lstStyle>
            <a:lvl1pPr algn="r">
              <a:defRPr sz="750" b="0" i="0">
                <a:solidFill>
                  <a:schemeClr val="tx1"/>
                </a:solidFill>
                <a:effectLst/>
                <a:latin typeface="+mn-lt"/>
              </a:defRPr>
            </a:lvl1pPr>
          </a:lstStyle>
          <a:p>
            <a:fld id="{53074F12-AA26-4AC8-9962-C36BB8F32554}" type="datetimeFigureOut">
              <a:rPr lang="en-US" smtClean="0"/>
              <a:pPr/>
              <a:t>4/22/2022</a:t>
            </a:fld>
            <a:endParaRPr lang="en-US"/>
          </a:p>
        </p:txBody>
      </p:sp>
      <p:sp>
        <p:nvSpPr>
          <p:cNvPr id="5" name="Footer Placeholder 4"/>
          <p:cNvSpPr>
            <a:spLocks noGrp="1"/>
          </p:cNvSpPr>
          <p:nvPr>
            <p:ph type="ftr" sz="quarter" idx="3"/>
          </p:nvPr>
        </p:nvSpPr>
        <p:spPr>
          <a:xfrm>
            <a:off x="1929210" y="4412457"/>
            <a:ext cx="5313133" cy="273844"/>
          </a:xfrm>
          <a:prstGeom prst="rect">
            <a:avLst/>
          </a:prstGeom>
        </p:spPr>
        <p:txBody>
          <a:bodyPr vert="horz" lIns="91440" tIns="45720" rIns="91440" bIns="45720" rtlCol="0" anchor="ctr"/>
          <a:lstStyle>
            <a:lvl1pPr algn="l">
              <a:defRPr sz="75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8213893" y="4412457"/>
            <a:ext cx="413375" cy="273844"/>
          </a:xfrm>
          <a:prstGeom prst="rect">
            <a:avLst/>
          </a:prstGeom>
        </p:spPr>
        <p:txBody>
          <a:bodyPr vert="horz" lIns="91440" tIns="45720" rIns="91440" bIns="45720" rtlCol="0" anchor="ctr"/>
          <a:lstStyle>
            <a:lvl1pPr algn="r">
              <a:defRPr sz="750" b="0" i="0">
                <a:solidFill>
                  <a:schemeClr val="tx1"/>
                </a:solidFill>
                <a:effectLst/>
                <a:latin typeface="+mn-lt"/>
              </a:defRPr>
            </a:lvl1pPr>
          </a:lstStyle>
          <a:p>
            <a:fld id="{B82CCC60-E8CD-4174-8B1A-7DF615B22EEF}" type="slidenum">
              <a:rPr lang="en-US" smtClean="0"/>
              <a:pPr/>
              <a:t>‹#›</a:t>
            </a:fld>
            <a:endParaRPr lang="en-US"/>
          </a:p>
        </p:txBody>
      </p:sp>
      <p:sp>
        <p:nvSpPr>
          <p:cNvPr id="14" name="TextBox 13">
            <a:extLst>
              <a:ext uri="{FF2B5EF4-FFF2-40B4-BE49-F238E27FC236}">
                <a16:creationId xmlns:a16="http://schemas.microsoft.com/office/drawing/2014/main" id="{DFDAB00B-7445-402D-8B79-47870E9389BA}"/>
              </a:ext>
            </a:extLst>
          </p:cNvPr>
          <p:cNvSpPr txBox="1"/>
          <p:nvPr userDrawn="1"/>
        </p:nvSpPr>
        <p:spPr>
          <a:xfrm>
            <a:off x="-9150" y="5213747"/>
            <a:ext cx="8389625" cy="523220"/>
          </a:xfrm>
          <a:prstGeom prst="rect">
            <a:avLst/>
          </a:prstGeom>
          <a:noFill/>
        </p:spPr>
        <p:txBody>
          <a:bodyPr wrap="square" rtlCol="0">
            <a:spAutoFit/>
          </a:bodyPr>
          <a:lstStyle/>
          <a:p>
            <a:r>
              <a:rPr lang="en-US" sz="1400" dirty="0">
                <a:solidFill>
                  <a:schemeClr val="bg1">
                    <a:lumMod val="65000"/>
                  </a:schemeClr>
                </a:solidFill>
              </a:rPr>
              <a:t>This presentation uses a free template provided by FPPT.com</a:t>
            </a:r>
          </a:p>
          <a:p>
            <a:r>
              <a:rPr lang="en-US" sz="1400" dirty="0">
                <a:solidFill>
                  <a:schemeClr val="bg1">
                    <a:lumMod val="65000"/>
                  </a:schemeClr>
                </a:solidFill>
              </a:rPr>
              <a:t>www.free-power-point-templates.com</a:t>
            </a:r>
          </a:p>
        </p:txBody>
      </p:sp>
    </p:spTree>
    <p:extLst>
      <p:ext uri="{BB962C8B-B14F-4D97-AF65-F5344CB8AC3E}">
        <p14:creationId xmlns:p14="http://schemas.microsoft.com/office/powerpoint/2010/main" val="3480866516"/>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 id="2147483691" r:id="rId12"/>
    <p:sldLayoutId id="2147483692" r:id="rId13"/>
    <p:sldLayoutId id="2147483693" r:id="rId14"/>
    <p:sldLayoutId id="2147483694" r:id="rId15"/>
    <p:sldLayoutId id="2147483695" r:id="rId16"/>
    <p:sldLayoutId id="2147483696" r:id="rId17"/>
  </p:sldLayoutIdLst>
  <p:txStyles>
    <p:titleStyle>
      <a:lvl1pPr algn="ctr" defTabSz="342900" rtl="0" eaLnBrk="1" latinLnBrk="0" hangingPunct="1">
        <a:spcBef>
          <a:spcPct val="0"/>
        </a:spcBef>
        <a:buNone/>
        <a:defRPr sz="3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14313" indent="-214313" algn="l" defTabSz="342900" rtl="0" eaLnBrk="1" latinLnBrk="0" hangingPunct="1">
        <a:spcBef>
          <a:spcPct val="20000"/>
        </a:spcBef>
        <a:spcAft>
          <a:spcPts val="450"/>
        </a:spcAft>
        <a:buClr>
          <a:schemeClr val="accent1">
            <a:lumMod val="75000"/>
          </a:schemeClr>
        </a:buClr>
        <a:buSzPct val="145000"/>
        <a:buFont typeface="Arial"/>
        <a:buChar char="•"/>
        <a:defRPr sz="1800" kern="1200" cap="none">
          <a:solidFill>
            <a:schemeClr val="tx1"/>
          </a:solidFill>
          <a:effectLst/>
          <a:latin typeface="+mn-lt"/>
          <a:ea typeface="+mn-ea"/>
          <a:cs typeface="+mn-cs"/>
        </a:defRPr>
      </a:lvl1pPr>
      <a:lvl2pPr marL="557213" indent="-214313" algn="l" defTabSz="342900" rtl="0" eaLnBrk="1" latinLnBrk="0" hangingPunct="1">
        <a:spcBef>
          <a:spcPct val="20000"/>
        </a:spcBef>
        <a:spcAft>
          <a:spcPts val="450"/>
        </a:spcAft>
        <a:buClr>
          <a:schemeClr val="accent1">
            <a:lumMod val="75000"/>
          </a:schemeClr>
        </a:buClr>
        <a:buSzPct val="145000"/>
        <a:buFont typeface="Arial"/>
        <a:buChar char="•"/>
        <a:defRPr sz="1500" kern="1200" cap="none">
          <a:solidFill>
            <a:schemeClr val="tx1"/>
          </a:solidFill>
          <a:effectLst/>
          <a:latin typeface="+mn-lt"/>
          <a:ea typeface="+mn-ea"/>
          <a:cs typeface="+mn-cs"/>
        </a:defRPr>
      </a:lvl2pPr>
      <a:lvl3pPr marL="900113" indent="-214313" algn="l" defTabSz="342900" rtl="0" eaLnBrk="1" latinLnBrk="0" hangingPunct="1">
        <a:spcBef>
          <a:spcPct val="20000"/>
        </a:spcBef>
        <a:spcAft>
          <a:spcPts val="450"/>
        </a:spcAft>
        <a:buClr>
          <a:schemeClr val="accent1">
            <a:lumMod val="75000"/>
          </a:schemeClr>
        </a:buClr>
        <a:buSzPct val="145000"/>
        <a:buFont typeface="Arial"/>
        <a:buChar char="•"/>
        <a:defRPr sz="1350" kern="1200" cap="none">
          <a:solidFill>
            <a:schemeClr val="tx1"/>
          </a:solidFill>
          <a:effectLst/>
          <a:latin typeface="+mn-lt"/>
          <a:ea typeface="+mn-ea"/>
          <a:cs typeface="+mn-cs"/>
        </a:defRPr>
      </a:lvl3pPr>
      <a:lvl4pPr marL="1157288" indent="-128588" algn="l" defTabSz="342900" rtl="0" eaLnBrk="1" latinLnBrk="0" hangingPunct="1">
        <a:spcBef>
          <a:spcPct val="20000"/>
        </a:spcBef>
        <a:spcAft>
          <a:spcPts val="450"/>
        </a:spcAft>
        <a:buClr>
          <a:schemeClr val="accent1">
            <a:lumMod val="75000"/>
          </a:schemeClr>
        </a:buClr>
        <a:buSzPct val="145000"/>
        <a:buFont typeface="Arial"/>
        <a:buChar char="•"/>
        <a:defRPr sz="1200" kern="1200" cap="none">
          <a:solidFill>
            <a:schemeClr val="tx1"/>
          </a:solidFill>
          <a:effectLst/>
          <a:latin typeface="+mn-lt"/>
          <a:ea typeface="+mn-ea"/>
          <a:cs typeface="+mn-cs"/>
        </a:defRPr>
      </a:lvl4pPr>
      <a:lvl5pPr marL="1500188" indent="-128588" algn="l" defTabSz="342900" rtl="0" eaLnBrk="1" latinLnBrk="0" hangingPunct="1">
        <a:spcBef>
          <a:spcPct val="20000"/>
        </a:spcBef>
        <a:spcAft>
          <a:spcPts val="450"/>
        </a:spcAft>
        <a:buClr>
          <a:schemeClr val="accent1">
            <a:lumMod val="75000"/>
          </a:schemeClr>
        </a:buClr>
        <a:buSzPct val="145000"/>
        <a:buFont typeface="Arial"/>
        <a:buChar char="•"/>
        <a:defRPr sz="1050" kern="1200" cap="none">
          <a:solidFill>
            <a:schemeClr val="tx1"/>
          </a:solidFill>
          <a:effectLst/>
          <a:latin typeface="+mn-lt"/>
          <a:ea typeface="+mn-ea"/>
          <a:cs typeface="+mn-cs"/>
        </a:defRPr>
      </a:lvl5pPr>
      <a:lvl6pPr marL="1885950" indent="-171450" algn="l" defTabSz="342900" rtl="0" eaLnBrk="1" latinLnBrk="0" hangingPunct="1">
        <a:spcBef>
          <a:spcPct val="20000"/>
        </a:spcBef>
        <a:spcAft>
          <a:spcPts val="450"/>
        </a:spcAft>
        <a:buClr>
          <a:schemeClr val="accent1">
            <a:lumMod val="75000"/>
          </a:schemeClr>
        </a:buClr>
        <a:buSzPct val="145000"/>
        <a:buFont typeface="Arial"/>
        <a:buChar char="•"/>
        <a:defRPr sz="1050" kern="1200" cap="none">
          <a:solidFill>
            <a:schemeClr val="tx1"/>
          </a:solidFill>
          <a:effectLst/>
          <a:latin typeface="+mn-lt"/>
          <a:ea typeface="+mn-ea"/>
          <a:cs typeface="+mn-cs"/>
        </a:defRPr>
      </a:lvl6pPr>
      <a:lvl7pPr marL="2228850" indent="-171450" algn="l" defTabSz="342900" rtl="0" eaLnBrk="1" latinLnBrk="0" hangingPunct="1">
        <a:spcBef>
          <a:spcPct val="20000"/>
        </a:spcBef>
        <a:spcAft>
          <a:spcPts val="450"/>
        </a:spcAft>
        <a:buClr>
          <a:schemeClr val="accent1">
            <a:lumMod val="75000"/>
          </a:schemeClr>
        </a:buClr>
        <a:buSzPct val="145000"/>
        <a:buFont typeface="Arial"/>
        <a:buChar char="•"/>
        <a:defRPr sz="1050" kern="1200" cap="none">
          <a:solidFill>
            <a:schemeClr val="tx1"/>
          </a:solidFill>
          <a:effectLst/>
          <a:latin typeface="+mn-lt"/>
          <a:ea typeface="+mn-ea"/>
          <a:cs typeface="+mn-cs"/>
        </a:defRPr>
      </a:lvl7pPr>
      <a:lvl8pPr marL="2571750" indent="-171450" algn="l" defTabSz="342900" rtl="0" eaLnBrk="1" latinLnBrk="0" hangingPunct="1">
        <a:spcBef>
          <a:spcPct val="20000"/>
        </a:spcBef>
        <a:spcAft>
          <a:spcPts val="450"/>
        </a:spcAft>
        <a:buClr>
          <a:schemeClr val="accent1">
            <a:lumMod val="75000"/>
          </a:schemeClr>
        </a:buClr>
        <a:buSzPct val="145000"/>
        <a:buFont typeface="Arial"/>
        <a:buChar char="•"/>
        <a:defRPr sz="1050" kern="1200" cap="none">
          <a:solidFill>
            <a:schemeClr val="tx1"/>
          </a:solidFill>
          <a:effectLst/>
          <a:latin typeface="+mn-lt"/>
          <a:ea typeface="+mn-ea"/>
          <a:cs typeface="+mn-cs"/>
        </a:defRPr>
      </a:lvl8pPr>
      <a:lvl9pPr marL="2914650" indent="-171450" algn="l" defTabSz="342900" rtl="0" eaLnBrk="1" latinLnBrk="0" hangingPunct="1">
        <a:spcBef>
          <a:spcPct val="20000"/>
        </a:spcBef>
        <a:spcAft>
          <a:spcPts val="450"/>
        </a:spcAft>
        <a:buClr>
          <a:schemeClr val="accent1">
            <a:lumMod val="75000"/>
          </a:schemeClr>
        </a:buClr>
        <a:buSzPct val="145000"/>
        <a:buFont typeface="Arial"/>
        <a:buChar char="•"/>
        <a:defRPr sz="1050" kern="1200" cap="none">
          <a:solidFill>
            <a:schemeClr val="tx1"/>
          </a:solidFill>
          <a:effectLst/>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9.jpeg"/><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9.jpeg"/><Relationship Id="rId1" Type="http://schemas.openxmlformats.org/officeDocument/2006/relationships/slideLayout" Target="../slideLayouts/slideLayout7.xml"/><Relationship Id="rId5" Type="http://schemas.openxmlformats.org/officeDocument/2006/relationships/image" Target="../media/image30.png"/><Relationship Id="rId4" Type="http://schemas.microsoft.com/office/2007/relationships/hdphoto" Target="../media/hdphoto1.wdp"/></Relationships>
</file>

<file path=ppt/slides/_rels/slide1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9.jpeg"/><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9.jpeg"/><Relationship Id="rId1" Type="http://schemas.openxmlformats.org/officeDocument/2006/relationships/slideLayout" Target="../slideLayouts/slideLayout7.xml"/><Relationship Id="rId4" Type="http://schemas.openxmlformats.org/officeDocument/2006/relationships/image" Target="../media/image47.png"/></Relationships>
</file>

<file path=ppt/slides/_rels/slide3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9.jpeg"/><Relationship Id="rId1" Type="http://schemas.openxmlformats.org/officeDocument/2006/relationships/slideLayout" Target="../slideLayouts/slideLayout7.xml"/><Relationship Id="rId4" Type="http://schemas.openxmlformats.org/officeDocument/2006/relationships/image" Target="../media/image49.png"/></Relationships>
</file>

<file path=ppt/slides/_rels/slide3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9.jpeg"/><Relationship Id="rId1" Type="http://schemas.openxmlformats.org/officeDocument/2006/relationships/slideLayout" Target="../slideLayouts/slideLayout7.xml"/><Relationship Id="rId4" Type="http://schemas.openxmlformats.org/officeDocument/2006/relationships/image" Target="../media/image56.png"/></Relationships>
</file>

<file path=ppt/slides/_rels/slide3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9.jpeg"/><Relationship Id="rId1" Type="http://schemas.openxmlformats.org/officeDocument/2006/relationships/slideLayout" Target="../slideLayouts/slideLayout7.xml"/><Relationship Id="rId4" Type="http://schemas.openxmlformats.org/officeDocument/2006/relationships/image" Target="../media/image58.png"/></Relationships>
</file>

<file path=ppt/slides/_rels/slide3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4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9.jpeg"/><Relationship Id="rId1" Type="http://schemas.openxmlformats.org/officeDocument/2006/relationships/slideLayout" Target="../slideLayouts/slideLayout7.xml"/><Relationship Id="rId4" Type="http://schemas.openxmlformats.org/officeDocument/2006/relationships/image" Target="../media/image61.png"/></Relationships>
</file>

<file path=ppt/slides/_rels/slide4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9.jpeg"/><Relationship Id="rId1" Type="http://schemas.openxmlformats.org/officeDocument/2006/relationships/slideLayout" Target="../slideLayouts/slideLayout7.xml"/><Relationship Id="rId4" Type="http://schemas.openxmlformats.org/officeDocument/2006/relationships/image" Target="../media/image63.png"/></Relationships>
</file>

<file path=ppt/slides/_rels/slide4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7.xml"/><Relationship Id="rId5" Type="http://schemas.openxmlformats.org/officeDocument/2006/relationships/image" Target="../media/image70.png"/><Relationship Id="rId4" Type="http://schemas.openxmlformats.org/officeDocument/2006/relationships/image" Target="../media/image69.png"/></Relationships>
</file>

<file path=ppt/slides/_rels/slide46.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9.jpe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60.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9.jpe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9.jpeg"/><Relationship Id="rId1"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5A92FE9-DB05-4D0D-AF5A-BE8664B9FF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 name="Group 9">
            <a:extLst>
              <a:ext uri="{FF2B5EF4-FFF2-40B4-BE49-F238E27FC236}">
                <a16:creationId xmlns:a16="http://schemas.microsoft.com/office/drawing/2014/main" id="{53D9B26A-5143-49A7-BA98-D871D5BD719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4894654" y="0"/>
            <a:ext cx="3761187" cy="5143499"/>
            <a:chOff x="2928938" y="-4763"/>
            <a:chExt cx="5014912" cy="6862763"/>
          </a:xfrm>
        </p:grpSpPr>
        <p:sp>
          <p:nvSpPr>
            <p:cNvPr id="11" name="Freeform 6">
              <a:extLst>
                <a:ext uri="{FF2B5EF4-FFF2-40B4-BE49-F238E27FC236}">
                  <a16:creationId xmlns:a16="http://schemas.microsoft.com/office/drawing/2014/main" id="{68B85E55-A2A1-4682-B891-F201358A92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12" name="Freeform 7">
              <a:extLst>
                <a:ext uri="{FF2B5EF4-FFF2-40B4-BE49-F238E27FC236}">
                  <a16:creationId xmlns:a16="http://schemas.microsoft.com/office/drawing/2014/main" id="{45EF6EDB-9B5D-49E9-96FA-1AE08BF95E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rgbClr val="595959"/>
            </a:solidFill>
            <a:ln>
              <a:noFill/>
            </a:ln>
          </p:spPr>
        </p:sp>
        <p:sp>
          <p:nvSpPr>
            <p:cNvPr id="13" name="Freeform 12">
              <a:extLst>
                <a:ext uri="{FF2B5EF4-FFF2-40B4-BE49-F238E27FC236}">
                  <a16:creationId xmlns:a16="http://schemas.microsoft.com/office/drawing/2014/main" id="{38338226-D6E2-4EEE-B271-DB4BD096DB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rgbClr val="262626"/>
            </a:solidFill>
            <a:ln>
              <a:noFill/>
            </a:ln>
          </p:spPr>
        </p:sp>
        <p:sp>
          <p:nvSpPr>
            <p:cNvPr id="14" name="Freeform 13">
              <a:extLst>
                <a:ext uri="{FF2B5EF4-FFF2-40B4-BE49-F238E27FC236}">
                  <a16:creationId xmlns:a16="http://schemas.microsoft.com/office/drawing/2014/main" id="{4878FB48-17B3-4A11-8025-DE0945CD4E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15" name="Freeform 14">
              <a:extLst>
                <a:ext uri="{FF2B5EF4-FFF2-40B4-BE49-F238E27FC236}">
                  <a16:creationId xmlns:a16="http://schemas.microsoft.com/office/drawing/2014/main" id="{4150A21C-DD6D-4D3C-9E95-7A3CA263BE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16" name="Freeform 15">
              <a:extLst>
                <a:ext uri="{FF2B5EF4-FFF2-40B4-BE49-F238E27FC236}">
                  <a16:creationId xmlns:a16="http://schemas.microsoft.com/office/drawing/2014/main" id="{7505BF04-104D-4180-A284-42FCD6B04D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rgbClr val="404040"/>
            </a:solidFill>
            <a:ln>
              <a:noFill/>
            </a:ln>
          </p:spPr>
        </p:sp>
      </p:grpSp>
      <p:sp>
        <p:nvSpPr>
          <p:cNvPr id="2" name="Title 1"/>
          <p:cNvSpPr>
            <a:spLocks noGrp="1"/>
          </p:cNvSpPr>
          <p:nvPr>
            <p:ph type="ctrTitle"/>
          </p:nvPr>
        </p:nvSpPr>
        <p:spPr>
          <a:xfrm>
            <a:off x="763642" y="693174"/>
            <a:ext cx="6131228" cy="2464399"/>
          </a:xfrm>
        </p:spPr>
        <p:txBody>
          <a:bodyPr>
            <a:normAutofit/>
          </a:bodyPr>
          <a:lstStyle/>
          <a:p>
            <a:pPr algn="l"/>
            <a:r>
              <a:rPr lang="en-US" sz="4700">
                <a:latin typeface="Adobe Garamond Pro Bold" panose="02020702060506020403" pitchFamily="18" charset="0"/>
              </a:rPr>
              <a:t>Etherium Blockchain </a:t>
            </a:r>
            <a:br>
              <a:rPr lang="en-US" sz="4700">
                <a:latin typeface="Adobe Garamond Pro Bold" panose="02020702060506020403" pitchFamily="18" charset="0"/>
              </a:rPr>
            </a:br>
            <a:r>
              <a:rPr lang="en-US" sz="4700">
                <a:latin typeface="Adobe Garamond Pro Bold" panose="02020702060506020403" pitchFamily="18" charset="0"/>
              </a:rPr>
              <a:t>Developer Guide</a:t>
            </a:r>
          </a:p>
        </p:txBody>
      </p:sp>
      <p:sp>
        <p:nvSpPr>
          <p:cNvPr id="3" name="Subtitle 2"/>
          <p:cNvSpPr>
            <a:spLocks noGrp="1"/>
          </p:cNvSpPr>
          <p:nvPr>
            <p:ph type="subTitle" idx="1"/>
          </p:nvPr>
        </p:nvSpPr>
        <p:spPr>
          <a:xfrm>
            <a:off x="763642" y="3157573"/>
            <a:ext cx="5383553" cy="647511"/>
          </a:xfrm>
        </p:spPr>
        <p:txBody>
          <a:bodyPr>
            <a:normAutofit/>
          </a:bodyPr>
          <a:lstStyle/>
          <a:p>
            <a:pPr algn="l"/>
            <a:r>
              <a:rPr lang="en-US" dirty="0" err="1">
                <a:latin typeface="Adobe Garamond Pro Bold" panose="02020702060506020403" pitchFamily="18" charset="0"/>
              </a:rPr>
              <a:t>Dewi</a:t>
            </a:r>
            <a:r>
              <a:rPr lang="en-US" dirty="0">
                <a:latin typeface="Adobe Garamond Pro Bold" panose="02020702060506020403" pitchFamily="18" charset="0"/>
              </a:rPr>
              <a:t> </a:t>
            </a:r>
            <a:r>
              <a:rPr lang="en-US" dirty="0" err="1">
                <a:latin typeface="Adobe Garamond Pro Bold" panose="02020702060506020403" pitchFamily="18" charset="0"/>
              </a:rPr>
              <a:t>Intan</a:t>
            </a:r>
            <a:r>
              <a:rPr lang="en-US" dirty="0">
                <a:latin typeface="Adobe Garamond Pro Bold" panose="02020702060506020403" pitchFamily="18" charset="0"/>
              </a:rPr>
              <a:t> S</a:t>
            </a:r>
          </a:p>
        </p:txBody>
      </p:sp>
    </p:spTree>
    <p:extLst>
      <p:ext uri="{BB962C8B-B14F-4D97-AF65-F5344CB8AC3E}">
        <p14:creationId xmlns:p14="http://schemas.microsoft.com/office/powerpoint/2010/main" val="363920370"/>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4751816-45CB-4BBD-8A7D-3BC7B9677D5A}"/>
              </a:ext>
            </a:extLst>
          </p:cNvPr>
          <p:cNvPicPr>
            <a:picLocks noChangeAspect="1"/>
          </p:cNvPicPr>
          <p:nvPr/>
        </p:nvPicPr>
        <p:blipFill rotWithShape="1">
          <a:blip r:embed="rId3"/>
          <a:srcRect l="889"/>
          <a:stretch/>
        </p:blipFill>
        <p:spPr>
          <a:xfrm>
            <a:off x="20" y="10"/>
            <a:ext cx="9143980" cy="5143490"/>
          </a:xfrm>
          <a:prstGeom prst="rect">
            <a:avLst/>
          </a:prstGeom>
        </p:spPr>
      </p:pic>
      <p:sp>
        <p:nvSpPr>
          <p:cNvPr id="7" name="TextBox 6">
            <a:extLst>
              <a:ext uri="{FF2B5EF4-FFF2-40B4-BE49-F238E27FC236}">
                <a16:creationId xmlns:a16="http://schemas.microsoft.com/office/drawing/2014/main" id="{E8EA9EEB-5056-4418-8EB9-BCB890B5673B}"/>
              </a:ext>
            </a:extLst>
          </p:cNvPr>
          <p:cNvSpPr txBox="1"/>
          <p:nvPr/>
        </p:nvSpPr>
        <p:spPr>
          <a:xfrm>
            <a:off x="685346" y="634041"/>
            <a:ext cx="2697315" cy="734262"/>
          </a:xfrm>
          <a:prstGeom prst="rect">
            <a:avLst/>
          </a:prstGeom>
        </p:spPr>
        <p:txBody>
          <a:bodyPr vert="horz" lIns="91440" tIns="45720" rIns="91440" bIns="45720" rtlCol="0" anchor="b">
            <a:normAutofit/>
          </a:bodyPr>
          <a:lstStyle/>
          <a:p>
            <a:pPr>
              <a:spcBef>
                <a:spcPct val="0"/>
              </a:spcBef>
              <a:spcAft>
                <a:spcPts val="600"/>
              </a:spcAft>
            </a:pPr>
            <a:r>
              <a:rPr lang="en-US">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imes New Roman" panose="02020603050405020304" pitchFamily="18" charset="0"/>
              </a:rPr>
              <a:t>REMIX</a:t>
            </a:r>
            <a:endParaRPr lang="en-US">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endParaRPr>
          </a:p>
        </p:txBody>
      </p:sp>
      <p:sp>
        <p:nvSpPr>
          <p:cNvPr id="6" name="Content Placeholder 2">
            <a:extLst>
              <a:ext uri="{FF2B5EF4-FFF2-40B4-BE49-F238E27FC236}">
                <a16:creationId xmlns:a16="http://schemas.microsoft.com/office/drawing/2014/main" id="{C2325A22-B3B5-4C4B-9DFB-0F61E132682E}"/>
              </a:ext>
            </a:extLst>
          </p:cNvPr>
          <p:cNvSpPr txBox="1">
            <a:spLocks/>
          </p:cNvSpPr>
          <p:nvPr/>
        </p:nvSpPr>
        <p:spPr>
          <a:xfrm>
            <a:off x="685346" y="1476177"/>
            <a:ext cx="2648763" cy="2759392"/>
          </a:xfrm>
          <a:prstGeom prst="rect">
            <a:avLst/>
          </a:prstGeom>
        </p:spPr>
        <p:txBody>
          <a:bodyPr vert="horz" lIns="91440" tIns="45720" rIns="91440" bIns="45720" rtlCol="0" anchor="t">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457200">
              <a:spcAft>
                <a:spcPts val="600"/>
              </a:spcAft>
              <a:buClr>
                <a:schemeClr val="tx2"/>
              </a:buClr>
              <a:buSzPct val="70000"/>
              <a:buFont typeface="Wingdings 2" charset="2"/>
            </a:pPr>
            <a:r>
              <a:rPr lang="en-US" sz="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Remix ini adalah sebuah simulasi cooding untuk membuat sebuah smart contract pada sebuah blockchain. Remix ini terdiri dari arsitektur pluggable pada di menu di samping kiri (logo)  dimana ada : kompilator adalah plugin ,blockchain koneksi adalah plugin, lalu debugging adalah plugin dan masih ada banyak lagi yang berguna saat kita membuat sebuah smart contract.</a:t>
            </a:r>
          </a:p>
          <a:p>
            <a:pPr defTabSz="457200">
              <a:spcAft>
                <a:spcPts val="600"/>
              </a:spcAft>
              <a:buClr>
                <a:schemeClr val="tx2"/>
              </a:buClr>
              <a:buSzPct val="70000"/>
              <a:buFont typeface="Wingdings 2" charset="2"/>
            </a:pPr>
            <a:endParaRPr lang="en-US" sz="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p:txBody>
      </p:sp>
    </p:spTree>
    <p:extLst>
      <p:ext uri="{BB962C8B-B14F-4D97-AF65-F5344CB8AC3E}">
        <p14:creationId xmlns:p14="http://schemas.microsoft.com/office/powerpoint/2010/main" val="35107557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88BBA0B-2639-4AAF-B863-C47714C0D67E}"/>
              </a:ext>
            </a:extLst>
          </p:cNvPr>
          <p:cNvPicPr>
            <a:picLocks noChangeAspect="1"/>
          </p:cNvPicPr>
          <p:nvPr/>
        </p:nvPicPr>
        <p:blipFill rotWithShape="1">
          <a:blip r:embed="rId3"/>
          <a:srcRect t="16222" r="-1" b="28934"/>
          <a:stretch/>
        </p:blipFill>
        <p:spPr>
          <a:xfrm>
            <a:off x="-6466" y="10"/>
            <a:ext cx="4571999" cy="5143490"/>
          </a:xfrm>
          <a:prstGeom prst="rect">
            <a:avLst/>
          </a:prstGeom>
        </p:spPr>
      </p:pic>
      <p:sp>
        <p:nvSpPr>
          <p:cNvPr id="6" name="Content Placeholder 2">
            <a:extLst>
              <a:ext uri="{FF2B5EF4-FFF2-40B4-BE49-F238E27FC236}">
                <a16:creationId xmlns:a16="http://schemas.microsoft.com/office/drawing/2014/main" id="{C2325A22-B3B5-4C4B-9DFB-0F61E132682E}"/>
              </a:ext>
            </a:extLst>
          </p:cNvPr>
          <p:cNvSpPr txBox="1">
            <a:spLocks/>
          </p:cNvSpPr>
          <p:nvPr/>
        </p:nvSpPr>
        <p:spPr>
          <a:xfrm>
            <a:off x="5175369" y="1299336"/>
            <a:ext cx="3302697" cy="3044064"/>
          </a:xfrm>
          <a:prstGeom prst="rect">
            <a:avLst/>
          </a:prstGeom>
        </p:spPr>
        <p:txBody>
          <a:bodyPr vert="horz" lIns="91440" tIns="45720" rIns="91440" bIns="45720" rtlCol="0" anchor="t">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457200">
              <a:spcAft>
                <a:spcPts val="600"/>
              </a:spcAft>
              <a:buClr>
                <a:schemeClr val="tx2"/>
              </a:buClr>
              <a:buSzPct val="70000"/>
              <a:buFont typeface="Wingdings 2" charset="2"/>
            </a:pPr>
            <a:r>
              <a:rPr lang="en-US" sz="14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Menu pertama yaitu solidity compiler dimana sebuah setting versi compiler solidity yang kita pakai (diharapkan harus sama versi nya baik di koodingan soliditynya dan di menu solidity compilernya).</a:t>
            </a:r>
          </a:p>
          <a:p>
            <a:pPr defTabSz="457200">
              <a:spcAft>
                <a:spcPts val="600"/>
              </a:spcAft>
              <a:buClr>
                <a:schemeClr val="tx2"/>
              </a:buClr>
              <a:buSzPct val="70000"/>
              <a:buFont typeface="Wingdings 2" charset="2"/>
            </a:pPr>
            <a:endParaRPr lang="en-US" sz="14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a:p>
            <a:pPr defTabSz="457200">
              <a:spcAft>
                <a:spcPts val="600"/>
              </a:spcAft>
              <a:buClr>
                <a:schemeClr val="tx2"/>
              </a:buClr>
              <a:buSzPct val="70000"/>
              <a:buFont typeface="Wingdings 2" charset="2"/>
            </a:pPr>
            <a:r>
              <a:rPr lang="en-US" sz="14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Jika beda makaakan menghasilkan sebuah peringatan error</a:t>
            </a:r>
          </a:p>
          <a:p>
            <a:pPr defTabSz="457200">
              <a:spcAft>
                <a:spcPts val="600"/>
              </a:spcAft>
              <a:buClr>
                <a:schemeClr val="tx2"/>
              </a:buClr>
              <a:buSzPct val="70000"/>
              <a:buFont typeface="Wingdings 2" charset="2"/>
            </a:pPr>
            <a:endParaRPr lang="en-US" sz="14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p:txBody>
      </p:sp>
    </p:spTree>
    <p:extLst>
      <p:ext uri="{BB962C8B-B14F-4D97-AF65-F5344CB8AC3E}">
        <p14:creationId xmlns:p14="http://schemas.microsoft.com/office/powerpoint/2010/main" val="15004228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6C3B8BF8-837C-4A72-BA0F-4CE9BC162D99}"/>
              </a:ext>
            </a:extLst>
          </p:cNvPr>
          <p:cNvPicPr>
            <a:picLocks noChangeAspect="1"/>
          </p:cNvPicPr>
          <p:nvPr/>
        </p:nvPicPr>
        <p:blipFill rotWithShape="1">
          <a:blip r:embed="rId3"/>
          <a:srcRect r="35579"/>
          <a:stretch/>
        </p:blipFill>
        <p:spPr>
          <a:xfrm>
            <a:off x="652567" y="-2"/>
            <a:ext cx="3429000" cy="2900933"/>
          </a:xfrm>
          <a:custGeom>
            <a:avLst/>
            <a:gdLst/>
            <a:ahLst/>
            <a:cxnLst/>
            <a:rect l="l" t="t" r="r" b="b"/>
            <a:pathLst>
              <a:path w="4572000" h="3867912">
                <a:moveTo>
                  <a:pt x="0" y="0"/>
                </a:moveTo>
                <a:lnTo>
                  <a:pt x="4572000" y="0"/>
                </a:lnTo>
                <a:lnTo>
                  <a:pt x="4572000" y="3704966"/>
                </a:lnTo>
                <a:cubicBezTo>
                  <a:pt x="4572000" y="3794959"/>
                  <a:pt x="4499047" y="3867912"/>
                  <a:pt x="4409054" y="3867912"/>
                </a:cubicBezTo>
                <a:lnTo>
                  <a:pt x="162946" y="3867912"/>
                </a:lnTo>
                <a:cubicBezTo>
                  <a:pt x="72953" y="3867912"/>
                  <a:pt x="0" y="3794959"/>
                  <a:pt x="0" y="3704966"/>
                </a:cubicBezTo>
                <a:close/>
              </a:path>
            </a:pathLst>
          </a:custGeom>
        </p:spPr>
      </p:pic>
      <p:pic>
        <p:nvPicPr>
          <p:cNvPr id="7" name="Picture 6">
            <a:extLst>
              <a:ext uri="{FF2B5EF4-FFF2-40B4-BE49-F238E27FC236}">
                <a16:creationId xmlns:a16="http://schemas.microsoft.com/office/drawing/2014/main" id="{DA42B356-502A-42D2-903B-76F1AE1285A5}"/>
              </a:ext>
            </a:extLst>
          </p:cNvPr>
          <p:cNvPicPr>
            <a:picLocks noChangeAspect="1"/>
          </p:cNvPicPr>
          <p:nvPr/>
        </p:nvPicPr>
        <p:blipFill rotWithShape="1">
          <a:blip r:embed="rId4"/>
          <a:srcRect r="5" b="38682"/>
          <a:stretch/>
        </p:blipFill>
        <p:spPr>
          <a:xfrm>
            <a:off x="652567" y="3304381"/>
            <a:ext cx="3429000" cy="1839119"/>
          </a:xfrm>
          <a:custGeom>
            <a:avLst/>
            <a:gdLst/>
            <a:ahLst/>
            <a:cxnLst/>
            <a:rect l="l" t="t" r="r" b="b"/>
            <a:pathLst>
              <a:path w="4572000" h="2452159">
                <a:moveTo>
                  <a:pt x="162946" y="0"/>
                </a:moveTo>
                <a:lnTo>
                  <a:pt x="4409054" y="0"/>
                </a:lnTo>
                <a:cubicBezTo>
                  <a:pt x="4499047" y="0"/>
                  <a:pt x="4572000" y="72953"/>
                  <a:pt x="4572000" y="162946"/>
                </a:cubicBezTo>
                <a:lnTo>
                  <a:pt x="4572000" y="2452159"/>
                </a:lnTo>
                <a:lnTo>
                  <a:pt x="0" y="2452159"/>
                </a:lnTo>
                <a:lnTo>
                  <a:pt x="0" y="162946"/>
                </a:lnTo>
                <a:cubicBezTo>
                  <a:pt x="0" y="72953"/>
                  <a:pt x="72953" y="0"/>
                  <a:pt x="162946" y="0"/>
                </a:cubicBezTo>
                <a:close/>
              </a:path>
            </a:pathLst>
          </a:custGeom>
        </p:spPr>
      </p:pic>
      <p:sp>
        <p:nvSpPr>
          <p:cNvPr id="11" name="TextBox 10">
            <a:extLst>
              <a:ext uri="{FF2B5EF4-FFF2-40B4-BE49-F238E27FC236}">
                <a16:creationId xmlns:a16="http://schemas.microsoft.com/office/drawing/2014/main" id="{B55A806F-D640-47E4-84FB-2C2DC288AB1F}"/>
              </a:ext>
            </a:extLst>
          </p:cNvPr>
          <p:cNvSpPr txBox="1"/>
          <p:nvPr/>
        </p:nvSpPr>
        <p:spPr>
          <a:xfrm>
            <a:off x="4857579" y="2233979"/>
            <a:ext cx="3797592" cy="2046897"/>
          </a:xfrm>
          <a:prstGeom prst="rect">
            <a:avLst/>
          </a:prstGeom>
        </p:spPr>
        <p:txBody>
          <a:bodyPr vert="horz" lIns="91440" tIns="45720" rIns="91440" bIns="45720" rtlCol="0" anchor="t">
            <a:normAutofit/>
          </a:bodyPr>
          <a:lstStyle/>
          <a:p>
            <a:pPr>
              <a:lnSpc>
                <a:spcPct val="90000"/>
              </a:lnSpc>
              <a:spcBef>
                <a:spcPct val="20000"/>
              </a:spcBef>
              <a:spcAft>
                <a:spcPts val="600"/>
              </a:spcAft>
              <a:buClr>
                <a:srgbClr val="F4A33C"/>
              </a:buClr>
              <a:buSzPct val="70000"/>
              <a:buFont typeface="Wingdings 2" charset="2"/>
            </a:pPr>
            <a:r>
              <a:rPr lang="en-US">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Untuk membuat file solidity nya :</a:t>
            </a:r>
          </a:p>
          <a:p>
            <a:pPr marL="457200" indent="-457200">
              <a:lnSpc>
                <a:spcPct val="90000"/>
              </a:lnSpc>
              <a:spcBef>
                <a:spcPct val="20000"/>
              </a:spcBef>
              <a:spcAft>
                <a:spcPts val="600"/>
              </a:spcAft>
              <a:buClr>
                <a:srgbClr val="F4A33C"/>
              </a:buClr>
              <a:buSzPct val="70000"/>
              <a:buFont typeface="Wingdings 2" charset="2"/>
              <a:buAutoNum type="arabicPeriod"/>
            </a:pPr>
            <a:r>
              <a:rPr lang="en-US">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Klik icon tersebut lalu membuat sebuah file (Penamaan file akhiran nya mengunakan “.sol”)</a:t>
            </a:r>
          </a:p>
          <a:p>
            <a:pPr marL="457200" indent="-457200">
              <a:lnSpc>
                <a:spcPct val="90000"/>
              </a:lnSpc>
              <a:spcBef>
                <a:spcPct val="20000"/>
              </a:spcBef>
              <a:spcAft>
                <a:spcPts val="600"/>
              </a:spcAft>
              <a:buClr>
                <a:srgbClr val="F4A33C"/>
              </a:buClr>
              <a:buSzPct val="70000"/>
              <a:buFont typeface="Wingdings 2" charset="2"/>
              <a:buAutoNum type="arabicPeriod"/>
            </a:pPr>
            <a:endParaRPr lang="en-US">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a:p>
            <a:pPr marL="457200" indent="-457200">
              <a:lnSpc>
                <a:spcPct val="90000"/>
              </a:lnSpc>
              <a:spcBef>
                <a:spcPct val="20000"/>
              </a:spcBef>
              <a:spcAft>
                <a:spcPts val="600"/>
              </a:spcAft>
              <a:buClr>
                <a:srgbClr val="F4A33C"/>
              </a:buClr>
              <a:buSzPct val="70000"/>
              <a:buFont typeface="Wingdings 2" charset="2"/>
              <a:buAutoNum type="arabicPeriod"/>
            </a:pPr>
            <a:r>
              <a:rPr lang="en-US">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Maka akan hasil nya seperti ini </a:t>
            </a:r>
          </a:p>
          <a:p>
            <a:pPr>
              <a:lnSpc>
                <a:spcPct val="90000"/>
              </a:lnSpc>
              <a:spcBef>
                <a:spcPct val="20000"/>
              </a:spcBef>
              <a:spcAft>
                <a:spcPts val="600"/>
              </a:spcAft>
              <a:buClr>
                <a:srgbClr val="F4A33C"/>
              </a:buClr>
              <a:buSzPct val="70000"/>
              <a:buFont typeface="Wingdings 2" charset="2"/>
            </a:pPr>
            <a:endParaRPr lang="en-US">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p:txBody>
      </p:sp>
      <p:sp>
        <p:nvSpPr>
          <p:cNvPr id="6" name="Content Placeholder 2">
            <a:extLst>
              <a:ext uri="{FF2B5EF4-FFF2-40B4-BE49-F238E27FC236}">
                <a16:creationId xmlns:a16="http://schemas.microsoft.com/office/drawing/2014/main" id="{C2325A22-B3B5-4C4B-9DFB-0F61E132682E}"/>
              </a:ext>
            </a:extLst>
          </p:cNvPr>
          <p:cNvSpPr txBox="1">
            <a:spLocks/>
          </p:cNvSpPr>
          <p:nvPr/>
        </p:nvSpPr>
        <p:spPr>
          <a:xfrm>
            <a:off x="5531913" y="931363"/>
            <a:ext cx="3612087" cy="5144455"/>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ID" sz="2000" dirty="0">
              <a:solidFill>
                <a:schemeClr val="bg1"/>
              </a:solidFill>
              <a:latin typeface="Adobe Garamond Pro Bold" panose="02020702060506020403" pitchFamily="18" charset="0"/>
            </a:endParaRPr>
          </a:p>
        </p:txBody>
      </p:sp>
    </p:spTree>
    <p:extLst>
      <p:ext uri="{BB962C8B-B14F-4D97-AF65-F5344CB8AC3E}">
        <p14:creationId xmlns:p14="http://schemas.microsoft.com/office/powerpoint/2010/main" val="26683884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241367A-EAFD-4C68-B1AA-DB41DC5AD5DF}"/>
              </a:ext>
            </a:extLst>
          </p:cNvPr>
          <p:cNvPicPr>
            <a:picLocks noChangeAspect="1"/>
          </p:cNvPicPr>
          <p:nvPr/>
        </p:nvPicPr>
        <p:blipFill rotWithShape="1">
          <a:blip r:embed="rId3"/>
          <a:srcRect r="18223" b="1"/>
          <a:stretch/>
        </p:blipFill>
        <p:spPr>
          <a:xfrm>
            <a:off x="20" y="10"/>
            <a:ext cx="9143980" cy="5143490"/>
          </a:xfrm>
          <a:prstGeom prst="rect">
            <a:avLst/>
          </a:prstGeom>
        </p:spPr>
      </p:pic>
      <p:sp>
        <p:nvSpPr>
          <p:cNvPr id="6" name="Content Placeholder 2">
            <a:extLst>
              <a:ext uri="{FF2B5EF4-FFF2-40B4-BE49-F238E27FC236}">
                <a16:creationId xmlns:a16="http://schemas.microsoft.com/office/drawing/2014/main" id="{C2325A22-B3B5-4C4B-9DFB-0F61E132682E}"/>
              </a:ext>
            </a:extLst>
          </p:cNvPr>
          <p:cNvSpPr txBox="1">
            <a:spLocks/>
          </p:cNvSpPr>
          <p:nvPr/>
        </p:nvSpPr>
        <p:spPr>
          <a:xfrm>
            <a:off x="5835318" y="1476178"/>
            <a:ext cx="2648763" cy="2759392"/>
          </a:xfrm>
          <a:prstGeom prst="rect">
            <a:avLst/>
          </a:prstGeom>
        </p:spPr>
        <p:txBody>
          <a:bodyPr vert="horz" lIns="91440" tIns="45720" rIns="91440" bIns="45720" rtlCol="0" anchor="t">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457200">
              <a:spcAft>
                <a:spcPts val="600"/>
              </a:spcAft>
              <a:buClr>
                <a:schemeClr val="tx2"/>
              </a:buClr>
              <a:buSzPct val="70000"/>
              <a:buFont typeface="Wingdings 2" charset="2"/>
            </a:pPr>
            <a:r>
              <a:rPr lang="en-US" sz="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Lalu kita membuat coodingan solidity seperti itu</a:t>
            </a:r>
          </a:p>
          <a:p>
            <a:pPr marL="0" indent="0" defTabSz="457200">
              <a:spcAft>
                <a:spcPts val="600"/>
              </a:spcAft>
              <a:buClr>
                <a:schemeClr val="tx2"/>
              </a:buClr>
              <a:buSzPct val="70000"/>
              <a:buFont typeface="Wingdings 2" charset="2"/>
              <a:buNone/>
            </a:pPr>
            <a:endParaRPr lang="en-US" sz="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a:p>
            <a:pPr defTabSz="457200">
              <a:spcAft>
                <a:spcPts val="600"/>
              </a:spcAft>
              <a:buClr>
                <a:schemeClr val="tx2"/>
              </a:buClr>
              <a:buSzPct val="70000"/>
              <a:buFont typeface="Wingdings 2" charset="2"/>
            </a:pPr>
            <a:r>
              <a:rPr lang="en-US" sz="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Dan buka menu solidity compiler dimana apakah coodingan kita berhasil atau error, jika berhasil icon menu compiler nya bertanda ceklis hijau jika error maka ada tanda seru dan dibawah ada komentar dimana letak salah nya </a:t>
            </a:r>
          </a:p>
          <a:p>
            <a:pPr defTabSz="457200">
              <a:spcAft>
                <a:spcPts val="600"/>
              </a:spcAft>
              <a:buClr>
                <a:schemeClr val="tx2"/>
              </a:buClr>
              <a:buSzPct val="70000"/>
              <a:buFont typeface="Wingdings 2" charset="2"/>
            </a:pPr>
            <a:endParaRPr lang="en-US" sz="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p:txBody>
      </p:sp>
    </p:spTree>
    <p:extLst>
      <p:ext uri="{BB962C8B-B14F-4D97-AF65-F5344CB8AC3E}">
        <p14:creationId xmlns:p14="http://schemas.microsoft.com/office/powerpoint/2010/main" val="2749716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B097535-CF89-46A4-8C32-4455097BEE20}"/>
              </a:ext>
            </a:extLst>
          </p:cNvPr>
          <p:cNvPicPr>
            <a:picLocks noChangeAspect="1"/>
          </p:cNvPicPr>
          <p:nvPr/>
        </p:nvPicPr>
        <p:blipFill rotWithShape="1">
          <a:blip r:embed="rId3"/>
          <a:srcRect r="60836" b="-1"/>
          <a:stretch/>
        </p:blipFill>
        <p:spPr>
          <a:xfrm>
            <a:off x="-7986" y="10"/>
            <a:ext cx="3428736" cy="5143490"/>
          </a:xfrm>
          <a:prstGeom prst="rect">
            <a:avLst/>
          </a:prstGeom>
        </p:spPr>
      </p:pic>
      <p:sp>
        <p:nvSpPr>
          <p:cNvPr id="7" name="TextBox 6">
            <a:extLst>
              <a:ext uri="{FF2B5EF4-FFF2-40B4-BE49-F238E27FC236}">
                <a16:creationId xmlns:a16="http://schemas.microsoft.com/office/drawing/2014/main" id="{DB22473F-8E75-482C-B641-2AD78279A07A}"/>
              </a:ext>
            </a:extLst>
          </p:cNvPr>
          <p:cNvSpPr txBox="1"/>
          <p:nvPr/>
        </p:nvSpPr>
        <p:spPr>
          <a:xfrm>
            <a:off x="3859620" y="1371600"/>
            <a:ext cx="4483554" cy="2899536"/>
          </a:xfrm>
          <a:prstGeom prst="rect">
            <a:avLst/>
          </a:prstGeom>
        </p:spPr>
        <p:txBody>
          <a:bodyPr vert="horz" lIns="91440" tIns="45720" rIns="91440" bIns="45720" rtlCol="0" anchor="ctr">
            <a:normAutofit/>
          </a:bodyPr>
          <a:lstStyle/>
          <a:p>
            <a:pPr marL="285750" indent="-285750">
              <a:lnSpc>
                <a:spcPct val="90000"/>
              </a:lnSpc>
              <a:spcBef>
                <a:spcPct val="20000"/>
              </a:spcBef>
              <a:spcAft>
                <a:spcPts val="600"/>
              </a:spcAft>
              <a:buClr>
                <a:srgbClr val="6CE9FF"/>
              </a:buClr>
              <a:buSzPct val="70000"/>
              <a:buFont typeface="Wingdings 2" charset="2"/>
              <a:buChar char="•"/>
            </a:pPr>
            <a:r>
              <a:rPr lang="en-US">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Lalu buka menu deploy dimana deploy ini dapat melakukan running pada coodingan kita,  dimana ada environment dan ada banyak pilihan dimana ada javascript vm baik London atau berlin ini terhubung wallet yang tersedia di remix nya sedangkan injected web3 dan web3 provider ini akan terhubung ke wallet metamask kita dimana ini kita melakukan sebuah transaksi.</a:t>
            </a:r>
          </a:p>
        </p:txBody>
      </p:sp>
      <p:sp>
        <p:nvSpPr>
          <p:cNvPr id="6" name="Content Placeholder 2">
            <a:extLst>
              <a:ext uri="{FF2B5EF4-FFF2-40B4-BE49-F238E27FC236}">
                <a16:creationId xmlns:a16="http://schemas.microsoft.com/office/drawing/2014/main" id="{C2325A22-B3B5-4C4B-9DFB-0F61E132682E}"/>
              </a:ext>
            </a:extLst>
          </p:cNvPr>
          <p:cNvSpPr txBox="1">
            <a:spLocks/>
          </p:cNvSpPr>
          <p:nvPr/>
        </p:nvSpPr>
        <p:spPr>
          <a:xfrm>
            <a:off x="5531913" y="931363"/>
            <a:ext cx="3612087" cy="5144455"/>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ID" sz="2000" dirty="0">
              <a:solidFill>
                <a:schemeClr val="bg1"/>
              </a:solidFill>
              <a:latin typeface="Adobe Garamond Pro Bold" panose="02020702060506020403" pitchFamily="18" charset="0"/>
            </a:endParaRPr>
          </a:p>
        </p:txBody>
      </p:sp>
    </p:spTree>
    <p:extLst>
      <p:ext uri="{BB962C8B-B14F-4D97-AF65-F5344CB8AC3E}">
        <p14:creationId xmlns:p14="http://schemas.microsoft.com/office/powerpoint/2010/main" val="32403471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DB1653B-AF0D-4244-A242-2550516826A0}"/>
              </a:ext>
            </a:extLst>
          </p:cNvPr>
          <p:cNvPicPr>
            <a:picLocks noChangeAspect="1"/>
          </p:cNvPicPr>
          <p:nvPr/>
        </p:nvPicPr>
        <p:blipFill rotWithShape="1">
          <a:blip r:embed="rId3"/>
          <a:srcRect t="14881" b="21557"/>
          <a:stretch/>
        </p:blipFill>
        <p:spPr>
          <a:xfrm>
            <a:off x="-6466" y="10"/>
            <a:ext cx="4571999" cy="5143490"/>
          </a:xfrm>
          <a:prstGeom prst="rect">
            <a:avLst/>
          </a:prstGeom>
        </p:spPr>
      </p:pic>
      <p:sp>
        <p:nvSpPr>
          <p:cNvPr id="6" name="Content Placeholder 2">
            <a:extLst>
              <a:ext uri="{FF2B5EF4-FFF2-40B4-BE49-F238E27FC236}">
                <a16:creationId xmlns:a16="http://schemas.microsoft.com/office/drawing/2014/main" id="{C2325A22-B3B5-4C4B-9DFB-0F61E132682E}"/>
              </a:ext>
            </a:extLst>
          </p:cNvPr>
          <p:cNvSpPr txBox="1">
            <a:spLocks/>
          </p:cNvSpPr>
          <p:nvPr/>
        </p:nvSpPr>
        <p:spPr>
          <a:xfrm>
            <a:off x="5175369" y="1299336"/>
            <a:ext cx="3302697" cy="3044064"/>
          </a:xfrm>
          <a:prstGeom prst="rect">
            <a:avLst/>
          </a:prstGeom>
        </p:spPr>
        <p:txBody>
          <a:bodyPr vert="horz" lIns="91440" tIns="45720" rIns="91440" bIns="45720" rtlCol="0" anchor="t">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457200">
              <a:spcAft>
                <a:spcPts val="600"/>
              </a:spcAft>
              <a:buClr>
                <a:schemeClr val="tx2"/>
              </a:buClr>
              <a:buSzPct val="70000"/>
              <a:buFont typeface="Wingdings 2" charset="2"/>
            </a:pPr>
            <a:r>
              <a:rPr lang="en-US" sz="14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Lalu di bawah nya ada account dimana berisi wallet-wallet kita(link wallet).</a:t>
            </a:r>
          </a:p>
          <a:p>
            <a:pPr marL="0" indent="0" defTabSz="457200">
              <a:spcAft>
                <a:spcPts val="600"/>
              </a:spcAft>
              <a:buClr>
                <a:schemeClr val="tx2"/>
              </a:buClr>
              <a:buSzPct val="70000"/>
              <a:buFont typeface="Wingdings 2" charset="2"/>
              <a:buNone/>
            </a:pPr>
            <a:endParaRPr lang="en-US" sz="14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a:p>
            <a:pPr defTabSz="457200">
              <a:spcAft>
                <a:spcPts val="600"/>
              </a:spcAft>
              <a:buClr>
                <a:schemeClr val="tx2"/>
              </a:buClr>
              <a:buSzPct val="70000"/>
              <a:buFont typeface="Wingdings 2" charset="2"/>
            </a:pPr>
            <a:r>
              <a:rPr lang="en-US" sz="14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Gas limit ini itu jumlah koin yang tersedia. </a:t>
            </a:r>
          </a:p>
          <a:p>
            <a:pPr marL="0" indent="0" defTabSz="457200">
              <a:spcAft>
                <a:spcPts val="600"/>
              </a:spcAft>
              <a:buClr>
                <a:schemeClr val="tx2"/>
              </a:buClr>
              <a:buSzPct val="70000"/>
              <a:buFont typeface="Wingdings 2" charset="2"/>
              <a:buNone/>
            </a:pPr>
            <a:endParaRPr lang="en-US" sz="14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a:p>
            <a:pPr defTabSz="457200">
              <a:spcAft>
                <a:spcPts val="600"/>
              </a:spcAft>
              <a:buClr>
                <a:schemeClr val="tx2"/>
              </a:buClr>
              <a:buSzPct val="70000"/>
              <a:buFont typeface="Wingdings 2" charset="2"/>
            </a:pPr>
            <a:r>
              <a:rPr lang="en-US" sz="14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Lalu ada value nya dan dibawah contract nya itu koodingan kita mau di deploy yang mana.</a:t>
            </a:r>
          </a:p>
          <a:p>
            <a:pPr defTabSz="457200">
              <a:spcAft>
                <a:spcPts val="600"/>
              </a:spcAft>
              <a:buClr>
                <a:schemeClr val="tx2"/>
              </a:buClr>
              <a:buSzPct val="70000"/>
              <a:buFont typeface="Wingdings 2" charset="2"/>
            </a:pPr>
            <a:endParaRPr lang="en-US" sz="14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p:txBody>
      </p:sp>
    </p:spTree>
    <p:extLst>
      <p:ext uri="{BB962C8B-B14F-4D97-AF65-F5344CB8AC3E}">
        <p14:creationId xmlns:p14="http://schemas.microsoft.com/office/powerpoint/2010/main" val="1547281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02B5801-FA6B-41D9-AFBE-79BCAFB82662}"/>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Lst>
          </a:blip>
          <a:srcRect l="79341" b="60433"/>
          <a:stretch/>
        </p:blipFill>
        <p:spPr>
          <a:xfrm>
            <a:off x="1212597" y="844548"/>
            <a:ext cx="1788519" cy="1683443"/>
          </a:xfrm>
          <a:prstGeom prst="rect">
            <a:avLst/>
          </a:prstGeom>
        </p:spPr>
      </p:pic>
      <p:pic>
        <p:nvPicPr>
          <p:cNvPr id="3" name="Picture 2">
            <a:extLst>
              <a:ext uri="{FF2B5EF4-FFF2-40B4-BE49-F238E27FC236}">
                <a16:creationId xmlns:a16="http://schemas.microsoft.com/office/drawing/2014/main" id="{7B69463E-C9CC-4788-8687-FEA469C7E672}"/>
              </a:ext>
            </a:extLst>
          </p:cNvPr>
          <p:cNvPicPr>
            <a:picLocks noChangeAspect="1"/>
          </p:cNvPicPr>
          <p:nvPr/>
        </p:nvPicPr>
        <p:blipFill>
          <a:blip r:embed="rId5"/>
          <a:stretch>
            <a:fillRect/>
          </a:stretch>
        </p:blipFill>
        <p:spPr>
          <a:xfrm>
            <a:off x="832737" y="2760995"/>
            <a:ext cx="2548239" cy="1465237"/>
          </a:xfrm>
          <a:prstGeom prst="rect">
            <a:avLst/>
          </a:prstGeom>
        </p:spPr>
      </p:pic>
      <p:sp>
        <p:nvSpPr>
          <p:cNvPr id="6" name="Content Placeholder 2">
            <a:extLst>
              <a:ext uri="{FF2B5EF4-FFF2-40B4-BE49-F238E27FC236}">
                <a16:creationId xmlns:a16="http://schemas.microsoft.com/office/drawing/2014/main" id="{C2325A22-B3B5-4C4B-9DFB-0F61E132682E}"/>
              </a:ext>
            </a:extLst>
          </p:cNvPr>
          <p:cNvSpPr txBox="1">
            <a:spLocks/>
          </p:cNvSpPr>
          <p:nvPr/>
        </p:nvSpPr>
        <p:spPr>
          <a:xfrm>
            <a:off x="3859620" y="1454150"/>
            <a:ext cx="4483554" cy="2998587"/>
          </a:xfrm>
          <a:prstGeom prst="rect">
            <a:avLst/>
          </a:prstGeom>
        </p:spPr>
        <p:txBody>
          <a:bodyPr vert="horz" lIns="91440" tIns="45720" rIns="91440" bIns="45720" rtlCol="0" anchor="t">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457200">
              <a:lnSpc>
                <a:spcPct val="90000"/>
              </a:lnSpc>
              <a:spcAft>
                <a:spcPts val="600"/>
              </a:spcAft>
              <a:buClr>
                <a:srgbClr val="F4ED00"/>
              </a:buClr>
              <a:buSzPct val="70000"/>
              <a:buFont typeface="Wingdings 2" charset="2"/>
            </a:pPr>
            <a:r>
              <a:rPr lang="en-US" sz="27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 Kita coba pilih environment injected web3 maka akan terhubung ke metamask kita dan menampilkan transaksi nya berapa eth yang harus kita bayar lalu klik confirm </a:t>
            </a:r>
          </a:p>
        </p:txBody>
      </p:sp>
    </p:spTree>
    <p:extLst>
      <p:ext uri="{BB962C8B-B14F-4D97-AF65-F5344CB8AC3E}">
        <p14:creationId xmlns:p14="http://schemas.microsoft.com/office/powerpoint/2010/main" val="1369822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Content Placeholder 2">
            <a:extLst>
              <a:ext uri="{FF2B5EF4-FFF2-40B4-BE49-F238E27FC236}">
                <a16:creationId xmlns:a16="http://schemas.microsoft.com/office/drawing/2014/main" id="{C2325A22-B3B5-4C4B-9DFB-0F61E132682E}"/>
              </a:ext>
            </a:extLst>
          </p:cNvPr>
          <p:cNvSpPr txBox="1">
            <a:spLocks/>
          </p:cNvSpPr>
          <p:nvPr/>
        </p:nvSpPr>
        <p:spPr>
          <a:xfrm>
            <a:off x="685346" y="1299336"/>
            <a:ext cx="2309062" cy="3361563"/>
          </a:xfrm>
          <a:prstGeom prst="rect">
            <a:avLst/>
          </a:prstGeom>
        </p:spPr>
        <p:txBody>
          <a:bodyPr vert="horz" lIns="91440" tIns="45720" rIns="91440" bIns="45720" rtlCol="0" anchor="t">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457200">
              <a:spcAft>
                <a:spcPts val="600"/>
              </a:spcAft>
              <a:buClr>
                <a:schemeClr val="tx2"/>
              </a:buClr>
              <a:buSzPct val="70000"/>
              <a:buFont typeface="Wingdings 2" charset="2"/>
            </a:pPr>
            <a:r>
              <a:rPr lang="en-US" sz="1200">
                <a:ln>
                  <a:solidFill>
                    <a:srgbClr val="404040">
                      <a:alpha val="10000"/>
                    </a:srgbClr>
                  </a:solidFill>
                </a:ln>
                <a:solidFill>
                  <a:srgbClr val="DADADA"/>
                </a:solidFill>
                <a:effectLst>
                  <a:outerShdw blurRad="9525" dist="25400" dir="14640000" algn="tl" rotWithShape="0">
                    <a:schemeClr val="bg1">
                      <a:alpha val="30000"/>
                    </a:schemeClr>
                  </a:outerShdw>
                </a:effectLst>
              </a:rPr>
              <a:t>Lalu akan muncul seperti ini </a:t>
            </a:r>
          </a:p>
          <a:p>
            <a:pPr marL="0" indent="0" defTabSz="457200">
              <a:spcAft>
                <a:spcPts val="600"/>
              </a:spcAft>
              <a:buClr>
                <a:schemeClr val="tx2"/>
              </a:buClr>
              <a:buSzPct val="70000"/>
              <a:buFont typeface="Wingdings 2" charset="2"/>
              <a:buNone/>
            </a:pPr>
            <a:r>
              <a:rPr lang="en-US" sz="1200">
                <a:ln>
                  <a:solidFill>
                    <a:srgbClr val="404040">
                      <a:alpha val="10000"/>
                    </a:srgbClr>
                  </a:solidFill>
                </a:ln>
                <a:solidFill>
                  <a:srgbClr val="DADADA"/>
                </a:solidFill>
                <a:effectLst>
                  <a:outerShdw blurRad="9525" dist="25400" dir="14640000" algn="tl" rotWithShape="0">
                    <a:schemeClr val="bg1">
                      <a:alpha val="30000"/>
                    </a:schemeClr>
                  </a:outerShdw>
                </a:effectLst>
              </a:rPr>
              <a:t>Note: Maaf tidak dapat menampilkan hasil asli karena saat mau faucet di jaringan goerli test network itu tiba-tiba error, dan gambar yang di samping adalah contoh hasil dari account orang yang berhasil.</a:t>
            </a:r>
          </a:p>
        </p:txBody>
      </p:sp>
      <p:pic>
        <p:nvPicPr>
          <p:cNvPr id="4" name="Picture 3">
            <a:extLst>
              <a:ext uri="{FF2B5EF4-FFF2-40B4-BE49-F238E27FC236}">
                <a16:creationId xmlns:a16="http://schemas.microsoft.com/office/drawing/2014/main" id="{D8C9849F-9879-4A55-B9CA-C43BDA976323}"/>
              </a:ext>
            </a:extLst>
          </p:cNvPr>
          <p:cNvPicPr>
            <a:picLocks noChangeAspect="1"/>
          </p:cNvPicPr>
          <p:nvPr/>
        </p:nvPicPr>
        <p:blipFill>
          <a:blip r:embed="rId2"/>
          <a:stretch>
            <a:fillRect/>
          </a:stretch>
        </p:blipFill>
        <p:spPr>
          <a:xfrm>
            <a:off x="3679754" y="610226"/>
            <a:ext cx="4981645" cy="3923045"/>
          </a:xfrm>
          <a:prstGeom prst="rect">
            <a:avLst/>
          </a:prstGeom>
        </p:spPr>
      </p:pic>
    </p:spTree>
    <p:extLst>
      <p:ext uri="{BB962C8B-B14F-4D97-AF65-F5344CB8AC3E}">
        <p14:creationId xmlns:p14="http://schemas.microsoft.com/office/powerpoint/2010/main" val="3074136851"/>
      </p:ext>
    </p:extLst>
  </p:cSld>
  <p:clrMapOvr>
    <a:overrideClrMapping bg1="lt1" tx1="dk1" bg2="lt2" tx2="dk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4AF2E755-E5D0-4C01-AAA6-743E645EA276}"/>
              </a:ext>
            </a:extLst>
          </p:cNvPr>
          <p:cNvSpPr txBox="1"/>
          <p:nvPr/>
        </p:nvSpPr>
        <p:spPr>
          <a:xfrm>
            <a:off x="3854826" y="482600"/>
            <a:ext cx="4822920" cy="1467223"/>
          </a:xfrm>
          <a:prstGeom prst="rect">
            <a:avLst/>
          </a:prstGeom>
        </p:spPr>
        <p:txBody>
          <a:bodyPr vert="horz" lIns="91440" tIns="45720" rIns="91440" bIns="45720" rtlCol="0" anchor="ctr">
            <a:normAutofit/>
          </a:bodyPr>
          <a:lstStyle/>
          <a:p>
            <a:pPr marL="285750" indent="-285750">
              <a:spcBef>
                <a:spcPct val="20000"/>
              </a:spcBef>
              <a:spcAft>
                <a:spcPts val="600"/>
              </a:spcAft>
              <a:buClr>
                <a:srgbClr val="00B2EA"/>
              </a:buClr>
              <a:buSzPct val="70000"/>
              <a:buFont typeface="Wingdings 2" charset="2"/>
              <a:buChar char="•"/>
            </a:pPr>
            <a:r>
              <a:rPr lang="en-US">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Lalu pada remix nya akan menampilkan ini maka transaksi tersebut sudah berhasil dilakukan. </a:t>
            </a:r>
          </a:p>
        </p:txBody>
      </p:sp>
      <p:pic>
        <p:nvPicPr>
          <p:cNvPr id="4" name="Content Placeholder 3">
            <a:extLst>
              <a:ext uri="{FF2B5EF4-FFF2-40B4-BE49-F238E27FC236}">
                <a16:creationId xmlns:a16="http://schemas.microsoft.com/office/drawing/2014/main" id="{EA392FFE-1FC2-4150-9179-EC00A1AB9221}"/>
              </a:ext>
            </a:extLst>
          </p:cNvPr>
          <p:cNvPicPr>
            <a:picLocks noChangeAspect="1"/>
          </p:cNvPicPr>
          <p:nvPr/>
        </p:nvPicPr>
        <p:blipFill>
          <a:blip r:embed="rId3"/>
          <a:stretch>
            <a:fillRect/>
          </a:stretch>
        </p:blipFill>
        <p:spPr>
          <a:xfrm>
            <a:off x="482601" y="2324570"/>
            <a:ext cx="8195145" cy="2110249"/>
          </a:xfrm>
          <a:prstGeom prst="rect">
            <a:avLst/>
          </a:prstGeom>
        </p:spPr>
      </p:pic>
    </p:spTree>
    <p:extLst>
      <p:ext uri="{BB962C8B-B14F-4D97-AF65-F5344CB8AC3E}">
        <p14:creationId xmlns:p14="http://schemas.microsoft.com/office/powerpoint/2010/main" val="7424715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CBF84B9-35AD-48F5-BD5D-6F4A54E3FE2E}"/>
              </a:ext>
            </a:extLst>
          </p:cNvPr>
          <p:cNvPicPr>
            <a:picLocks noChangeAspect="1"/>
          </p:cNvPicPr>
          <p:nvPr/>
        </p:nvPicPr>
        <p:blipFill rotWithShape="1">
          <a:blip r:embed="rId3"/>
          <a:srcRect r="7691" b="-1"/>
          <a:stretch/>
        </p:blipFill>
        <p:spPr>
          <a:xfrm>
            <a:off x="-6466" y="10"/>
            <a:ext cx="4571999" cy="5143490"/>
          </a:xfrm>
          <a:prstGeom prst="rect">
            <a:avLst/>
          </a:prstGeom>
        </p:spPr>
      </p:pic>
      <p:sp>
        <p:nvSpPr>
          <p:cNvPr id="6" name="Content Placeholder 2">
            <a:extLst>
              <a:ext uri="{FF2B5EF4-FFF2-40B4-BE49-F238E27FC236}">
                <a16:creationId xmlns:a16="http://schemas.microsoft.com/office/drawing/2014/main" id="{C2325A22-B3B5-4C4B-9DFB-0F61E132682E}"/>
              </a:ext>
            </a:extLst>
          </p:cNvPr>
          <p:cNvSpPr txBox="1">
            <a:spLocks/>
          </p:cNvSpPr>
          <p:nvPr/>
        </p:nvSpPr>
        <p:spPr>
          <a:xfrm>
            <a:off x="5175369" y="1299336"/>
            <a:ext cx="3302697" cy="3044064"/>
          </a:xfrm>
          <a:prstGeom prst="rect">
            <a:avLst/>
          </a:prstGeom>
        </p:spPr>
        <p:txBody>
          <a:bodyPr vert="horz" lIns="91440" tIns="45720" rIns="91440" bIns="45720" rtlCol="0" anchor="t">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457200">
              <a:spcAft>
                <a:spcPts val="600"/>
              </a:spcAft>
              <a:buClr>
                <a:schemeClr val="tx2"/>
              </a:buClr>
              <a:buSzPct val="70000"/>
              <a:buFont typeface="Wingdings 2" charset="2"/>
            </a:pPr>
            <a:r>
              <a:rPr lang="en-US" sz="14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Pada menu ini kita melakukan interaksi pertama kita klik  mystring dimana ini akan menampilkan sebuah tulisan “0:string:hello world”.</a:t>
            </a:r>
          </a:p>
        </p:txBody>
      </p:sp>
    </p:spTree>
    <p:extLst>
      <p:ext uri="{BB962C8B-B14F-4D97-AF65-F5344CB8AC3E}">
        <p14:creationId xmlns:p14="http://schemas.microsoft.com/office/powerpoint/2010/main" val="6281468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p:nvSpPr>
          <p:cNvPr id="5" name="Content Placeholder 4"/>
          <p:cNvSpPr>
            <a:spLocks noGrp="1"/>
          </p:cNvSpPr>
          <p:nvPr>
            <p:ph idx="1"/>
          </p:nvPr>
        </p:nvSpPr>
        <p:spPr>
          <a:xfrm>
            <a:off x="1113233" y="2000249"/>
            <a:ext cx="4310833" cy="2343151"/>
          </a:xfrm>
        </p:spPr>
        <p:txBody>
          <a:bodyPr>
            <a:normAutofit/>
          </a:bodyPr>
          <a:lstStyle/>
          <a:p>
            <a:pPr marL="457200" indent="-457200">
              <a:lnSpc>
                <a:spcPct val="90000"/>
              </a:lnSpc>
              <a:buAutoNum type="arabicPeriod"/>
            </a:pPr>
            <a:r>
              <a:rPr lang="en-US" sz="1300" b="1">
                <a:latin typeface="Adobe Garamond Pro Bold" panose="02020702060506020403" pitchFamily="18" charset="0"/>
                <a:cs typeface="Times New Roman" panose="02020603050405020304" pitchFamily="18" charset="0"/>
              </a:rPr>
              <a:t>Download Metamask dan install ekstensi metamask di chrome.</a:t>
            </a:r>
          </a:p>
          <a:p>
            <a:pPr marL="457200" indent="-457200">
              <a:lnSpc>
                <a:spcPct val="90000"/>
              </a:lnSpc>
              <a:buAutoNum type="arabicPeriod"/>
            </a:pPr>
            <a:endParaRPr lang="en-US" sz="1300" b="1">
              <a:latin typeface="Adobe Garamond Pro Bold" panose="02020702060506020403" pitchFamily="18" charset="0"/>
              <a:cs typeface="Times New Roman" panose="02020603050405020304" pitchFamily="18" charset="0"/>
            </a:endParaRPr>
          </a:p>
          <a:p>
            <a:pPr marL="457200" indent="-457200">
              <a:lnSpc>
                <a:spcPct val="90000"/>
              </a:lnSpc>
              <a:buAutoNum type="arabicPeriod"/>
            </a:pPr>
            <a:endParaRPr lang="en-US" sz="1300" b="1">
              <a:latin typeface="Adobe Garamond Pro Bold" panose="02020702060506020403" pitchFamily="18" charset="0"/>
              <a:cs typeface="Times New Roman" panose="02020603050405020304" pitchFamily="18" charset="0"/>
            </a:endParaRPr>
          </a:p>
          <a:p>
            <a:pPr marL="457200" indent="-457200">
              <a:lnSpc>
                <a:spcPct val="90000"/>
              </a:lnSpc>
              <a:buAutoNum type="arabicPeriod"/>
            </a:pPr>
            <a:endParaRPr lang="en-US" sz="1300" b="1">
              <a:latin typeface="Adobe Garamond Pro Bold" panose="02020702060506020403" pitchFamily="18" charset="0"/>
              <a:cs typeface="Times New Roman" panose="02020603050405020304" pitchFamily="18" charset="0"/>
            </a:endParaRPr>
          </a:p>
          <a:p>
            <a:pPr marL="457200" indent="-457200">
              <a:lnSpc>
                <a:spcPct val="90000"/>
              </a:lnSpc>
              <a:buAutoNum type="arabicPeriod"/>
            </a:pPr>
            <a:endParaRPr lang="en-US" sz="1300" b="1">
              <a:latin typeface="Adobe Garamond Pro Bold" panose="02020702060506020403" pitchFamily="18" charset="0"/>
              <a:cs typeface="Times New Roman" panose="02020603050405020304" pitchFamily="18" charset="0"/>
            </a:endParaRPr>
          </a:p>
          <a:p>
            <a:pPr marL="901700" indent="-457200">
              <a:lnSpc>
                <a:spcPct val="90000"/>
              </a:lnSpc>
              <a:buAutoNum type="arabicPeriod"/>
            </a:pPr>
            <a:r>
              <a:rPr lang="en-US" sz="1300" b="1">
                <a:latin typeface="Adobe Garamond Pro Bold" panose="02020702060506020403" pitchFamily="18" charset="0"/>
                <a:cs typeface="Times New Roman" panose="02020603050405020304" pitchFamily="18" charset="0"/>
              </a:rPr>
              <a:t>Lalu login akun atau buat akun metamask (jangan sampai lupa password dan phrase).</a:t>
            </a:r>
          </a:p>
        </p:txBody>
      </p:sp>
      <p:pic>
        <p:nvPicPr>
          <p:cNvPr id="9" name="Picture 8">
            <a:extLst>
              <a:ext uri="{FF2B5EF4-FFF2-40B4-BE49-F238E27FC236}">
                <a16:creationId xmlns:a16="http://schemas.microsoft.com/office/drawing/2014/main" id="{6A314F57-EAD2-4C4C-88FE-20EF14E6C2D7}"/>
              </a:ext>
            </a:extLst>
          </p:cNvPr>
          <p:cNvPicPr>
            <a:picLocks noChangeAspect="1"/>
          </p:cNvPicPr>
          <p:nvPr/>
        </p:nvPicPr>
        <p:blipFill rotWithShape="1">
          <a:blip r:embed="rId3"/>
          <a:srcRect t="5182" b="18266"/>
          <a:stretch/>
        </p:blipFill>
        <p:spPr>
          <a:xfrm>
            <a:off x="5664707" y="606866"/>
            <a:ext cx="2962559" cy="164422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pic>
      <p:pic>
        <p:nvPicPr>
          <p:cNvPr id="7" name="Picture 6">
            <a:extLst>
              <a:ext uri="{FF2B5EF4-FFF2-40B4-BE49-F238E27FC236}">
                <a16:creationId xmlns:a16="http://schemas.microsoft.com/office/drawing/2014/main" id="{D374FC9C-4D99-47A1-873A-D9669F3EF5F6}"/>
              </a:ext>
            </a:extLst>
          </p:cNvPr>
          <p:cNvPicPr>
            <a:picLocks noChangeAspect="1"/>
          </p:cNvPicPr>
          <p:nvPr/>
        </p:nvPicPr>
        <p:blipFill rotWithShape="1">
          <a:blip r:embed="rId4"/>
          <a:srcRect t="1747"/>
          <a:stretch/>
        </p:blipFill>
        <p:spPr>
          <a:xfrm>
            <a:off x="5664707" y="2655938"/>
            <a:ext cx="2962559" cy="1666434"/>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11016338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6" name="Content Placeholder 2">
            <a:extLst>
              <a:ext uri="{FF2B5EF4-FFF2-40B4-BE49-F238E27FC236}">
                <a16:creationId xmlns:a16="http://schemas.microsoft.com/office/drawing/2014/main" id="{C2325A22-B3B5-4C4B-9DFB-0F61E132682E}"/>
              </a:ext>
            </a:extLst>
          </p:cNvPr>
          <p:cNvSpPr txBox="1">
            <a:spLocks/>
          </p:cNvSpPr>
          <p:nvPr/>
        </p:nvSpPr>
        <p:spPr>
          <a:xfrm>
            <a:off x="3854826" y="482600"/>
            <a:ext cx="4822920" cy="1467223"/>
          </a:xfrm>
          <a:prstGeom prst="rect">
            <a:avLst/>
          </a:prstGeom>
        </p:spPr>
        <p:txBody>
          <a:bodyPr vert="horz" lIns="91440" tIns="45720" rIns="91440" bIns="45720" rtlCol="0" anchor="ct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457200">
              <a:lnSpc>
                <a:spcPct val="90000"/>
              </a:lnSpc>
              <a:spcAft>
                <a:spcPts val="600"/>
              </a:spcAft>
              <a:buClr>
                <a:srgbClr val="EAA443"/>
              </a:buClr>
              <a:buSzPct val="70000"/>
              <a:buFont typeface="Wingdings 2" charset="2"/>
            </a:pPr>
            <a:r>
              <a:rPr lang="en-US" sz="20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Untuk memakai wallet dari remix nya langsung deploy maka akan menghasilkan sama saat kita melakukan transaksi pada wallet dimetamask kita.</a:t>
            </a:r>
          </a:p>
        </p:txBody>
      </p:sp>
      <p:pic>
        <p:nvPicPr>
          <p:cNvPr id="4" name="Picture 3">
            <a:extLst>
              <a:ext uri="{FF2B5EF4-FFF2-40B4-BE49-F238E27FC236}">
                <a16:creationId xmlns:a16="http://schemas.microsoft.com/office/drawing/2014/main" id="{1DEFB1B2-8F2B-40E5-AF4D-FEF27B941D6E}"/>
              </a:ext>
            </a:extLst>
          </p:cNvPr>
          <p:cNvPicPr>
            <a:picLocks noChangeAspect="1"/>
          </p:cNvPicPr>
          <p:nvPr/>
        </p:nvPicPr>
        <p:blipFill>
          <a:blip r:embed="rId3"/>
          <a:stretch>
            <a:fillRect/>
          </a:stretch>
        </p:blipFill>
        <p:spPr>
          <a:xfrm>
            <a:off x="482601" y="2214282"/>
            <a:ext cx="4732639" cy="2330825"/>
          </a:xfrm>
          <a:prstGeom prst="rect">
            <a:avLst/>
          </a:prstGeom>
        </p:spPr>
      </p:pic>
    </p:spTree>
    <p:extLst>
      <p:ext uri="{BB962C8B-B14F-4D97-AF65-F5344CB8AC3E}">
        <p14:creationId xmlns:p14="http://schemas.microsoft.com/office/powerpoint/2010/main" val="38490167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Content Placeholder 2">
            <a:extLst>
              <a:ext uri="{FF2B5EF4-FFF2-40B4-BE49-F238E27FC236}">
                <a16:creationId xmlns:a16="http://schemas.microsoft.com/office/drawing/2014/main" id="{C2325A22-B3B5-4C4B-9DFB-0F61E132682E}"/>
              </a:ext>
            </a:extLst>
          </p:cNvPr>
          <p:cNvSpPr txBox="1">
            <a:spLocks/>
          </p:cNvSpPr>
          <p:nvPr/>
        </p:nvSpPr>
        <p:spPr>
          <a:xfrm>
            <a:off x="685346" y="1299336"/>
            <a:ext cx="2309062" cy="3361563"/>
          </a:xfrm>
          <a:prstGeom prst="rect">
            <a:avLst/>
          </a:prstGeom>
        </p:spPr>
        <p:txBody>
          <a:bodyPr vert="horz" lIns="91440" tIns="45720" rIns="91440" bIns="45720" rtlCol="0" anchor="t">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457200">
              <a:spcAft>
                <a:spcPts val="600"/>
              </a:spcAft>
              <a:buClr>
                <a:schemeClr val="tx2"/>
              </a:buClr>
              <a:buSzPct val="70000"/>
              <a:buFont typeface="Wingdings 2" charset="2"/>
            </a:pPr>
            <a:r>
              <a:rPr lang="en-US" sz="1200">
                <a:ln>
                  <a:solidFill>
                    <a:srgbClr val="404040">
                      <a:alpha val="10000"/>
                    </a:srgbClr>
                  </a:solidFill>
                </a:ln>
                <a:solidFill>
                  <a:srgbClr val="DADADA"/>
                </a:solidFill>
                <a:effectLst>
                  <a:outerShdw blurRad="9525" dist="25400" dir="14640000" algn="tl" rotWithShape="0">
                    <a:schemeClr val="bg1">
                      <a:alpha val="30000"/>
                    </a:schemeClr>
                  </a:outerShdw>
                </a:effectLst>
              </a:rPr>
              <a:t>Web3 Provider </a:t>
            </a:r>
          </a:p>
          <a:p>
            <a:pPr marL="400050" lvl="1" indent="0" defTabSz="457200">
              <a:spcAft>
                <a:spcPts val="600"/>
              </a:spcAft>
              <a:buClr>
                <a:schemeClr val="tx2"/>
              </a:buClr>
              <a:buSzPct val="70000"/>
              <a:buFont typeface="Wingdings 2" charset="2"/>
              <a:buNone/>
            </a:pPr>
            <a:r>
              <a:rPr lang="en-US" sz="1200">
                <a:ln>
                  <a:solidFill>
                    <a:srgbClr val="404040">
                      <a:alpha val="10000"/>
                    </a:srgbClr>
                  </a:solidFill>
                </a:ln>
                <a:solidFill>
                  <a:srgbClr val="DADADA"/>
                </a:solidFill>
                <a:effectLst>
                  <a:outerShdw blurRad="9525" dist="25400" dir="14640000" algn="tl" rotWithShape="0">
                    <a:schemeClr val="bg1">
                      <a:alpha val="30000"/>
                    </a:schemeClr>
                  </a:outerShdw>
                </a:effectLst>
              </a:rPr>
              <a:t>Ini berguna sebagai pembuat koneksi ke perangkat lunak di luar browser seperti kita akan terhubung ke sebuah basis data atau API lainnya baik itu antarmuka RESTful atau WebSocket.</a:t>
            </a:r>
          </a:p>
          <a:p>
            <a:pPr defTabSz="457200">
              <a:spcAft>
                <a:spcPts val="600"/>
              </a:spcAft>
              <a:buClr>
                <a:schemeClr val="tx2"/>
              </a:buClr>
              <a:buSzPct val="70000"/>
              <a:buFont typeface="Wingdings 2" charset="2"/>
            </a:pPr>
            <a:endParaRPr lang="en-US" sz="1200">
              <a:ln>
                <a:solidFill>
                  <a:srgbClr val="404040">
                    <a:alpha val="10000"/>
                  </a:srgbClr>
                </a:solidFill>
              </a:ln>
              <a:solidFill>
                <a:srgbClr val="DADADA"/>
              </a:solidFill>
              <a:effectLst>
                <a:outerShdw blurRad="9525" dist="25400" dir="14640000" algn="tl" rotWithShape="0">
                  <a:schemeClr val="bg1">
                    <a:alpha val="30000"/>
                  </a:schemeClr>
                </a:outerShdw>
              </a:effectLst>
            </a:endParaRPr>
          </a:p>
        </p:txBody>
      </p:sp>
      <p:pic>
        <p:nvPicPr>
          <p:cNvPr id="3" name="Picture 2">
            <a:extLst>
              <a:ext uri="{FF2B5EF4-FFF2-40B4-BE49-F238E27FC236}">
                <a16:creationId xmlns:a16="http://schemas.microsoft.com/office/drawing/2014/main" id="{C12155B7-1227-415E-B91A-7927F413C3AF}"/>
              </a:ext>
            </a:extLst>
          </p:cNvPr>
          <p:cNvPicPr>
            <a:picLocks noChangeAspect="1"/>
          </p:cNvPicPr>
          <p:nvPr/>
        </p:nvPicPr>
        <p:blipFill>
          <a:blip r:embed="rId2"/>
          <a:stretch>
            <a:fillRect/>
          </a:stretch>
        </p:blipFill>
        <p:spPr>
          <a:xfrm>
            <a:off x="3679754" y="1145753"/>
            <a:ext cx="4981645" cy="2851991"/>
          </a:xfrm>
          <a:prstGeom prst="rect">
            <a:avLst/>
          </a:prstGeom>
        </p:spPr>
      </p:pic>
    </p:spTree>
    <p:extLst>
      <p:ext uri="{BB962C8B-B14F-4D97-AF65-F5344CB8AC3E}">
        <p14:creationId xmlns:p14="http://schemas.microsoft.com/office/powerpoint/2010/main" val="439843935"/>
      </p:ext>
    </p:extLst>
  </p:cSld>
  <p:clrMapOvr>
    <a:overrideClrMapping bg1="lt1" tx1="dk1" bg2="lt2" tx2="dk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8816CCF-4938-4C8C-B345-E6F9837A9191}"/>
              </a:ext>
            </a:extLst>
          </p:cNvPr>
          <p:cNvPicPr>
            <a:picLocks noChangeAspect="1"/>
          </p:cNvPicPr>
          <p:nvPr/>
        </p:nvPicPr>
        <p:blipFill rotWithShape="1">
          <a:blip r:embed="rId3"/>
          <a:srcRect l="13856" r="19655"/>
          <a:stretch/>
        </p:blipFill>
        <p:spPr>
          <a:xfrm>
            <a:off x="652567" y="-2"/>
            <a:ext cx="3429000" cy="2900933"/>
          </a:xfrm>
          <a:custGeom>
            <a:avLst/>
            <a:gdLst/>
            <a:ahLst/>
            <a:cxnLst/>
            <a:rect l="l" t="t" r="r" b="b"/>
            <a:pathLst>
              <a:path w="4572000" h="3867912">
                <a:moveTo>
                  <a:pt x="0" y="0"/>
                </a:moveTo>
                <a:lnTo>
                  <a:pt x="4572000" y="0"/>
                </a:lnTo>
                <a:lnTo>
                  <a:pt x="4572000" y="3704966"/>
                </a:lnTo>
                <a:cubicBezTo>
                  <a:pt x="4572000" y="3794959"/>
                  <a:pt x="4499047" y="3867912"/>
                  <a:pt x="4409054" y="3867912"/>
                </a:cubicBezTo>
                <a:lnTo>
                  <a:pt x="162946" y="3867912"/>
                </a:lnTo>
                <a:cubicBezTo>
                  <a:pt x="72953" y="3867912"/>
                  <a:pt x="0" y="3794959"/>
                  <a:pt x="0" y="3704966"/>
                </a:cubicBezTo>
                <a:close/>
              </a:path>
            </a:pathLst>
          </a:custGeom>
        </p:spPr>
      </p:pic>
      <p:pic>
        <p:nvPicPr>
          <p:cNvPr id="7" name="Picture 6">
            <a:extLst>
              <a:ext uri="{FF2B5EF4-FFF2-40B4-BE49-F238E27FC236}">
                <a16:creationId xmlns:a16="http://schemas.microsoft.com/office/drawing/2014/main" id="{D15379CE-F982-468E-92B3-749D01E0AB3B}"/>
              </a:ext>
            </a:extLst>
          </p:cNvPr>
          <p:cNvPicPr>
            <a:picLocks noChangeAspect="1"/>
          </p:cNvPicPr>
          <p:nvPr/>
        </p:nvPicPr>
        <p:blipFill rotWithShape="1">
          <a:blip r:embed="rId4"/>
          <a:srcRect r="6" b="11718"/>
          <a:stretch/>
        </p:blipFill>
        <p:spPr>
          <a:xfrm>
            <a:off x="652567" y="3304381"/>
            <a:ext cx="3429000" cy="1839119"/>
          </a:xfrm>
          <a:custGeom>
            <a:avLst/>
            <a:gdLst/>
            <a:ahLst/>
            <a:cxnLst/>
            <a:rect l="l" t="t" r="r" b="b"/>
            <a:pathLst>
              <a:path w="4572000" h="2452159">
                <a:moveTo>
                  <a:pt x="162946" y="0"/>
                </a:moveTo>
                <a:lnTo>
                  <a:pt x="4409054" y="0"/>
                </a:lnTo>
                <a:cubicBezTo>
                  <a:pt x="4499047" y="0"/>
                  <a:pt x="4572000" y="72953"/>
                  <a:pt x="4572000" y="162946"/>
                </a:cubicBezTo>
                <a:lnTo>
                  <a:pt x="4572000" y="2452159"/>
                </a:lnTo>
                <a:lnTo>
                  <a:pt x="0" y="2452159"/>
                </a:lnTo>
                <a:lnTo>
                  <a:pt x="0" y="162946"/>
                </a:lnTo>
                <a:cubicBezTo>
                  <a:pt x="0" y="72953"/>
                  <a:pt x="72953" y="0"/>
                  <a:pt x="162946" y="0"/>
                </a:cubicBezTo>
                <a:close/>
              </a:path>
            </a:pathLst>
          </a:custGeom>
        </p:spPr>
      </p:pic>
      <p:sp>
        <p:nvSpPr>
          <p:cNvPr id="6" name="Content Placeholder 2">
            <a:extLst>
              <a:ext uri="{FF2B5EF4-FFF2-40B4-BE49-F238E27FC236}">
                <a16:creationId xmlns:a16="http://schemas.microsoft.com/office/drawing/2014/main" id="{C2325A22-B3B5-4C4B-9DFB-0F61E132682E}"/>
              </a:ext>
            </a:extLst>
          </p:cNvPr>
          <p:cNvSpPr txBox="1">
            <a:spLocks/>
          </p:cNvSpPr>
          <p:nvPr/>
        </p:nvSpPr>
        <p:spPr>
          <a:xfrm>
            <a:off x="4857579" y="2233979"/>
            <a:ext cx="3797592" cy="2046897"/>
          </a:xfrm>
          <a:prstGeom prst="rect">
            <a:avLst/>
          </a:prstGeom>
        </p:spPr>
        <p:txBody>
          <a:bodyPr vert="horz" lIns="91440" tIns="45720" rIns="91440" bIns="45720" rtlCol="0" anchor="t">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457200">
              <a:spcAft>
                <a:spcPts val="600"/>
              </a:spcAft>
              <a:buClr>
                <a:srgbClr val="4AA0FF"/>
              </a:buClr>
              <a:buSzPct val="70000"/>
              <a:buFont typeface="Wingdings 2" charset="2"/>
            </a:pPr>
            <a:r>
              <a:rPr lang="en-US" sz="30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Pertama kita download dan install ganache nya lalu klik quick start</a:t>
            </a:r>
          </a:p>
          <a:p>
            <a:pPr defTabSz="457200">
              <a:spcAft>
                <a:spcPts val="600"/>
              </a:spcAft>
              <a:buClr>
                <a:srgbClr val="4AA0FF"/>
              </a:buClr>
              <a:buSzPct val="70000"/>
              <a:buFont typeface="Wingdings 2" charset="2"/>
            </a:pPr>
            <a:endParaRPr lang="en-US" sz="30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p:txBody>
      </p:sp>
    </p:spTree>
    <p:extLst>
      <p:ext uri="{BB962C8B-B14F-4D97-AF65-F5344CB8AC3E}">
        <p14:creationId xmlns:p14="http://schemas.microsoft.com/office/powerpoint/2010/main" val="25255515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A7945BE-984E-4C18-AD4F-B8FD5E774ECC}"/>
              </a:ext>
            </a:extLst>
          </p:cNvPr>
          <p:cNvPicPr>
            <a:picLocks noChangeAspect="1"/>
          </p:cNvPicPr>
          <p:nvPr/>
        </p:nvPicPr>
        <p:blipFill>
          <a:blip r:embed="rId2"/>
          <a:stretch>
            <a:fillRect/>
          </a:stretch>
        </p:blipFill>
        <p:spPr>
          <a:xfrm>
            <a:off x="385450" y="389282"/>
            <a:ext cx="4720597" cy="2870252"/>
          </a:xfrm>
          <a:prstGeom prst="rect">
            <a:avLst/>
          </a:prstGeom>
        </p:spPr>
      </p:pic>
      <p:pic>
        <p:nvPicPr>
          <p:cNvPr id="7" name="Picture 6">
            <a:extLst>
              <a:ext uri="{FF2B5EF4-FFF2-40B4-BE49-F238E27FC236}">
                <a16:creationId xmlns:a16="http://schemas.microsoft.com/office/drawing/2014/main" id="{3C3302F1-5DB4-4806-BAF9-09228C4F9093}"/>
              </a:ext>
            </a:extLst>
          </p:cNvPr>
          <p:cNvPicPr>
            <a:picLocks noChangeAspect="1"/>
          </p:cNvPicPr>
          <p:nvPr/>
        </p:nvPicPr>
        <p:blipFill>
          <a:blip r:embed="rId3"/>
          <a:stretch>
            <a:fillRect/>
          </a:stretch>
        </p:blipFill>
        <p:spPr>
          <a:xfrm>
            <a:off x="4406501" y="3751500"/>
            <a:ext cx="3381847" cy="504895"/>
          </a:xfrm>
          <a:prstGeom prst="rect">
            <a:avLst/>
          </a:prstGeom>
        </p:spPr>
      </p:pic>
      <p:sp>
        <p:nvSpPr>
          <p:cNvPr id="8" name="TextBox 7">
            <a:extLst>
              <a:ext uri="{FF2B5EF4-FFF2-40B4-BE49-F238E27FC236}">
                <a16:creationId xmlns:a16="http://schemas.microsoft.com/office/drawing/2014/main" id="{D3C51E25-FB14-4D49-A6E8-849E24B0EC45}"/>
              </a:ext>
            </a:extLst>
          </p:cNvPr>
          <p:cNvSpPr txBox="1"/>
          <p:nvPr/>
        </p:nvSpPr>
        <p:spPr>
          <a:xfrm>
            <a:off x="5106047" y="1133696"/>
            <a:ext cx="3783953" cy="646331"/>
          </a:xfrm>
          <a:prstGeom prst="rect">
            <a:avLst/>
          </a:prstGeom>
          <a:noFill/>
        </p:spPr>
        <p:txBody>
          <a:bodyPr wrap="square">
            <a:spAutoFit/>
          </a:bodyPr>
          <a:lstStyle/>
          <a:p>
            <a:pPr marL="285750" indent="-285750">
              <a:buFont typeface="Arial" panose="020B0604020202020204" pitchFamily="34" charset="0"/>
              <a:buChar char="•"/>
            </a:pPr>
            <a:r>
              <a:rPr lang="en-US" dirty="0" err="1">
                <a:solidFill>
                  <a:schemeClr val="bg1"/>
                </a:solidFill>
                <a:latin typeface="Adobe Garamond Pro Bold" panose="02020702060506020403" pitchFamily="18" charset="0"/>
              </a:rPr>
              <a:t>Maka</a:t>
            </a:r>
            <a:r>
              <a:rPr lang="en-US" dirty="0">
                <a:solidFill>
                  <a:schemeClr val="bg1"/>
                </a:solidFill>
                <a:latin typeface="Adobe Garamond Pro Bold" panose="02020702060506020403" pitchFamily="18" charset="0"/>
              </a:rPr>
              <a:t> </a:t>
            </a:r>
            <a:r>
              <a:rPr lang="en-US" dirty="0" err="1">
                <a:solidFill>
                  <a:schemeClr val="bg1"/>
                </a:solidFill>
                <a:latin typeface="Adobe Garamond Pro Bold" panose="02020702060506020403" pitchFamily="18" charset="0"/>
              </a:rPr>
              <a:t>akan</a:t>
            </a:r>
            <a:r>
              <a:rPr lang="en-US" dirty="0">
                <a:solidFill>
                  <a:schemeClr val="bg1"/>
                </a:solidFill>
                <a:latin typeface="Adobe Garamond Pro Bold" panose="02020702060506020403" pitchFamily="18" charset="0"/>
              </a:rPr>
              <a:t> </a:t>
            </a:r>
            <a:r>
              <a:rPr lang="en-US" dirty="0" err="1">
                <a:solidFill>
                  <a:schemeClr val="bg1"/>
                </a:solidFill>
                <a:latin typeface="Adobe Garamond Pro Bold" panose="02020702060506020403" pitchFamily="18" charset="0"/>
              </a:rPr>
              <a:t>menampilkan</a:t>
            </a:r>
            <a:r>
              <a:rPr lang="en-US" dirty="0">
                <a:solidFill>
                  <a:schemeClr val="bg1"/>
                </a:solidFill>
                <a:latin typeface="Adobe Garamond Pro Bold" panose="02020702060506020403" pitchFamily="18" charset="0"/>
              </a:rPr>
              <a:t> </a:t>
            </a:r>
            <a:r>
              <a:rPr lang="en-US" dirty="0" err="1">
                <a:solidFill>
                  <a:schemeClr val="bg1"/>
                </a:solidFill>
                <a:latin typeface="Adobe Garamond Pro Bold" panose="02020702060506020403" pitchFamily="18" charset="0"/>
              </a:rPr>
              <a:t>seperti</a:t>
            </a:r>
            <a:r>
              <a:rPr lang="en-US" dirty="0">
                <a:solidFill>
                  <a:schemeClr val="bg1"/>
                </a:solidFill>
                <a:latin typeface="Adobe Garamond Pro Bold" panose="02020702060506020403" pitchFamily="18" charset="0"/>
              </a:rPr>
              <a:t> </a:t>
            </a:r>
            <a:r>
              <a:rPr lang="en-US" dirty="0" err="1">
                <a:solidFill>
                  <a:schemeClr val="bg1"/>
                </a:solidFill>
                <a:latin typeface="Adobe Garamond Pro Bold" panose="02020702060506020403" pitchFamily="18" charset="0"/>
              </a:rPr>
              <a:t>ini</a:t>
            </a:r>
            <a:r>
              <a:rPr lang="en-US" dirty="0">
                <a:solidFill>
                  <a:schemeClr val="bg1"/>
                </a:solidFill>
                <a:latin typeface="Adobe Garamond Pro Bold" panose="02020702060506020403" pitchFamily="18" charset="0"/>
              </a:rPr>
              <a:t> </a:t>
            </a:r>
            <a:r>
              <a:rPr lang="en-US" dirty="0" err="1">
                <a:solidFill>
                  <a:schemeClr val="bg1"/>
                </a:solidFill>
                <a:latin typeface="Adobe Garamond Pro Bold" panose="02020702060506020403" pitchFamily="18" charset="0"/>
              </a:rPr>
              <a:t>dari</a:t>
            </a:r>
            <a:r>
              <a:rPr lang="en-US" dirty="0">
                <a:solidFill>
                  <a:schemeClr val="bg1"/>
                </a:solidFill>
                <a:latin typeface="Adobe Garamond Pro Bold" panose="02020702060506020403" pitchFamily="18" charset="0"/>
              </a:rPr>
              <a:t> </a:t>
            </a:r>
            <a:r>
              <a:rPr lang="en-US" dirty="0" err="1">
                <a:solidFill>
                  <a:schemeClr val="bg1"/>
                </a:solidFill>
                <a:latin typeface="Adobe Garamond Pro Bold" panose="02020702060506020403" pitchFamily="18" charset="0"/>
              </a:rPr>
              <a:t>halaman</a:t>
            </a:r>
            <a:r>
              <a:rPr lang="en-US" dirty="0">
                <a:solidFill>
                  <a:schemeClr val="bg1"/>
                </a:solidFill>
                <a:latin typeface="Adobe Garamond Pro Bold" panose="02020702060506020403" pitchFamily="18" charset="0"/>
              </a:rPr>
              <a:t> RETSFUL </a:t>
            </a:r>
            <a:r>
              <a:rPr lang="en-US" dirty="0" err="1">
                <a:solidFill>
                  <a:schemeClr val="bg1"/>
                </a:solidFill>
                <a:latin typeface="Adobe Garamond Pro Bold" panose="02020702060506020403" pitchFamily="18" charset="0"/>
              </a:rPr>
              <a:t>nya</a:t>
            </a:r>
            <a:endParaRPr lang="en-US" dirty="0">
              <a:solidFill>
                <a:schemeClr val="bg1"/>
              </a:solidFill>
              <a:latin typeface="Adobe Garamond Pro Bold" panose="02020702060506020403" pitchFamily="18" charset="0"/>
            </a:endParaRPr>
          </a:p>
        </p:txBody>
      </p:sp>
      <p:sp>
        <p:nvSpPr>
          <p:cNvPr id="9" name="TextBox 8">
            <a:extLst>
              <a:ext uri="{FF2B5EF4-FFF2-40B4-BE49-F238E27FC236}">
                <a16:creationId xmlns:a16="http://schemas.microsoft.com/office/drawing/2014/main" id="{842C9757-1933-4BB0-8FB2-B8742CEFE475}"/>
              </a:ext>
            </a:extLst>
          </p:cNvPr>
          <p:cNvSpPr txBox="1"/>
          <p:nvPr/>
        </p:nvSpPr>
        <p:spPr>
          <a:xfrm>
            <a:off x="3841750" y="3259534"/>
            <a:ext cx="530225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chemeClr val="bg1"/>
                </a:solidFill>
                <a:latin typeface="Adobe Garamond Pro Bold" panose="02020702060506020403" pitchFamily="18" charset="0"/>
              </a:rPr>
              <a:t>Lalu </a:t>
            </a:r>
            <a:r>
              <a:rPr lang="en-US" dirty="0" err="1">
                <a:solidFill>
                  <a:schemeClr val="bg1"/>
                </a:solidFill>
                <a:latin typeface="Adobe Garamond Pro Bold" panose="02020702060506020403" pitchFamily="18" charset="0"/>
              </a:rPr>
              <a:t>kita</a:t>
            </a:r>
            <a:r>
              <a:rPr lang="en-US" dirty="0">
                <a:solidFill>
                  <a:schemeClr val="bg1"/>
                </a:solidFill>
                <a:latin typeface="Adobe Garamond Pro Bold" panose="02020702060506020403" pitchFamily="18" charset="0"/>
              </a:rPr>
              <a:t> copy </a:t>
            </a:r>
            <a:r>
              <a:rPr lang="en-US" dirty="0" err="1">
                <a:solidFill>
                  <a:schemeClr val="bg1"/>
                </a:solidFill>
                <a:latin typeface="Adobe Garamond Pro Bold" panose="02020702060506020403" pitchFamily="18" charset="0"/>
              </a:rPr>
              <a:t>rpc</a:t>
            </a:r>
            <a:r>
              <a:rPr lang="en-US" dirty="0">
                <a:solidFill>
                  <a:schemeClr val="bg1"/>
                </a:solidFill>
                <a:latin typeface="Adobe Garamond Pro Bold" panose="02020702060506020403" pitchFamily="18" charset="0"/>
              </a:rPr>
              <a:t> server </a:t>
            </a:r>
            <a:r>
              <a:rPr lang="en-US" dirty="0" err="1">
                <a:solidFill>
                  <a:schemeClr val="bg1"/>
                </a:solidFill>
                <a:latin typeface="Adobe Garamond Pro Bold" panose="02020702060506020403" pitchFamily="18" charset="0"/>
              </a:rPr>
              <a:t>nya</a:t>
            </a:r>
            <a:r>
              <a:rPr lang="en-US" dirty="0">
                <a:solidFill>
                  <a:schemeClr val="bg1"/>
                </a:solidFill>
                <a:latin typeface="Adobe Garamond Pro Bold" panose="02020702060506020403" pitchFamily="18" charset="0"/>
              </a:rPr>
              <a:t> </a:t>
            </a:r>
            <a:r>
              <a:rPr lang="en-US" dirty="0" err="1">
                <a:solidFill>
                  <a:schemeClr val="bg1"/>
                </a:solidFill>
                <a:latin typeface="Adobe Garamond Pro Bold" panose="02020702060506020403" pitchFamily="18" charset="0"/>
              </a:rPr>
              <a:t>seperti</a:t>
            </a:r>
            <a:r>
              <a:rPr lang="en-US" dirty="0">
                <a:solidFill>
                  <a:schemeClr val="bg1"/>
                </a:solidFill>
                <a:latin typeface="Adobe Garamond Pro Bold" panose="02020702060506020403" pitchFamily="18" charset="0"/>
              </a:rPr>
              <a:t> di </a:t>
            </a:r>
            <a:r>
              <a:rPr lang="en-US" dirty="0" err="1">
                <a:solidFill>
                  <a:schemeClr val="bg1"/>
                </a:solidFill>
                <a:latin typeface="Adobe Garamond Pro Bold" panose="02020702060506020403" pitchFamily="18" charset="0"/>
              </a:rPr>
              <a:t>bawah</a:t>
            </a:r>
            <a:r>
              <a:rPr lang="en-US" dirty="0">
                <a:solidFill>
                  <a:schemeClr val="bg1"/>
                </a:solidFill>
                <a:latin typeface="Adobe Garamond Pro Bold" panose="02020702060506020403" pitchFamily="18" charset="0"/>
              </a:rPr>
              <a:t> </a:t>
            </a:r>
            <a:r>
              <a:rPr lang="en-US" dirty="0" err="1">
                <a:solidFill>
                  <a:schemeClr val="bg1"/>
                </a:solidFill>
                <a:latin typeface="Adobe Garamond Pro Bold" panose="02020702060506020403" pitchFamily="18" charset="0"/>
              </a:rPr>
              <a:t>ini</a:t>
            </a:r>
            <a:endParaRPr lang="en-ID" dirty="0">
              <a:solidFill>
                <a:schemeClr val="bg1"/>
              </a:solidFill>
              <a:latin typeface="Adobe Garamond Pro Bold" panose="02020702060506020403" pitchFamily="18" charset="0"/>
            </a:endParaRPr>
          </a:p>
        </p:txBody>
      </p:sp>
    </p:spTree>
    <p:extLst>
      <p:ext uri="{BB962C8B-B14F-4D97-AF65-F5344CB8AC3E}">
        <p14:creationId xmlns:p14="http://schemas.microsoft.com/office/powerpoint/2010/main" val="22770312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388F736-F650-4E53-8C1A-05116F3FC630}"/>
              </a:ext>
            </a:extLst>
          </p:cNvPr>
          <p:cNvPicPr>
            <a:picLocks noChangeAspect="1"/>
          </p:cNvPicPr>
          <p:nvPr/>
        </p:nvPicPr>
        <p:blipFill>
          <a:blip r:embed="rId2"/>
          <a:stretch>
            <a:fillRect/>
          </a:stretch>
        </p:blipFill>
        <p:spPr>
          <a:xfrm>
            <a:off x="3630090" y="293509"/>
            <a:ext cx="2267266" cy="1133633"/>
          </a:xfrm>
          <a:prstGeom prst="rect">
            <a:avLst/>
          </a:prstGeom>
        </p:spPr>
      </p:pic>
      <p:pic>
        <p:nvPicPr>
          <p:cNvPr id="7" name="Picture 6">
            <a:extLst>
              <a:ext uri="{FF2B5EF4-FFF2-40B4-BE49-F238E27FC236}">
                <a16:creationId xmlns:a16="http://schemas.microsoft.com/office/drawing/2014/main" id="{B1E9F35A-A786-473A-BFD0-0C9C1C9FB40B}"/>
              </a:ext>
            </a:extLst>
          </p:cNvPr>
          <p:cNvPicPr>
            <a:picLocks noChangeAspect="1"/>
          </p:cNvPicPr>
          <p:nvPr/>
        </p:nvPicPr>
        <p:blipFill>
          <a:blip r:embed="rId3"/>
          <a:stretch>
            <a:fillRect/>
          </a:stretch>
        </p:blipFill>
        <p:spPr>
          <a:xfrm>
            <a:off x="157369" y="1512093"/>
            <a:ext cx="4231425" cy="3195658"/>
          </a:xfrm>
          <a:prstGeom prst="rect">
            <a:avLst/>
          </a:prstGeom>
        </p:spPr>
      </p:pic>
      <p:sp>
        <p:nvSpPr>
          <p:cNvPr id="8" name="TextBox 7">
            <a:extLst>
              <a:ext uri="{FF2B5EF4-FFF2-40B4-BE49-F238E27FC236}">
                <a16:creationId xmlns:a16="http://schemas.microsoft.com/office/drawing/2014/main" id="{B063D8B7-5EE2-482E-B35D-749D77C7FF3E}"/>
              </a:ext>
            </a:extLst>
          </p:cNvPr>
          <p:cNvSpPr txBox="1"/>
          <p:nvPr/>
        </p:nvSpPr>
        <p:spPr>
          <a:xfrm>
            <a:off x="6100556" y="636477"/>
            <a:ext cx="2886075" cy="1323439"/>
          </a:xfrm>
          <a:prstGeom prst="rect">
            <a:avLst/>
          </a:prstGeom>
          <a:noFill/>
        </p:spPr>
        <p:txBody>
          <a:bodyPr wrap="square">
            <a:spAutoFit/>
          </a:bodyPr>
          <a:lstStyle/>
          <a:p>
            <a:pPr marL="285750" indent="-285750">
              <a:buFont typeface="Arial" panose="020B0604020202020204" pitchFamily="34" charset="0"/>
              <a:buChar char="•"/>
            </a:pPr>
            <a:r>
              <a:rPr lang="en-US" sz="2000" dirty="0">
                <a:solidFill>
                  <a:schemeClr val="bg1"/>
                </a:solidFill>
                <a:latin typeface="Adobe Garamond Pro Bold" panose="02020702060506020403" pitchFamily="18" charset="0"/>
              </a:rPr>
              <a:t>Lalu </a:t>
            </a:r>
            <a:r>
              <a:rPr lang="en-US" sz="2000" dirty="0" err="1">
                <a:solidFill>
                  <a:schemeClr val="bg1"/>
                </a:solidFill>
                <a:latin typeface="Adobe Garamond Pro Bold" panose="02020702060506020403" pitchFamily="18" charset="0"/>
              </a:rPr>
              <a:t>kita</a:t>
            </a:r>
            <a:r>
              <a:rPr lang="en-US" sz="2000" dirty="0">
                <a:solidFill>
                  <a:schemeClr val="bg1"/>
                </a:solidFill>
                <a:latin typeface="Adobe Garamond Pro Bold" panose="02020702060506020403" pitchFamily="18" charset="0"/>
              </a:rPr>
              <a:t> </a:t>
            </a:r>
            <a:r>
              <a:rPr lang="en-US" sz="2000" dirty="0" err="1">
                <a:solidFill>
                  <a:schemeClr val="bg1"/>
                </a:solidFill>
                <a:latin typeface="Adobe Garamond Pro Bold" panose="02020702060506020403" pitchFamily="18" charset="0"/>
              </a:rPr>
              <a:t>menuju</a:t>
            </a:r>
            <a:r>
              <a:rPr lang="en-US" sz="2000" dirty="0">
                <a:solidFill>
                  <a:schemeClr val="bg1"/>
                </a:solidFill>
                <a:latin typeface="Adobe Garamond Pro Bold" panose="02020702060506020403" pitchFamily="18" charset="0"/>
              </a:rPr>
              <a:t> remix dan </a:t>
            </a:r>
            <a:r>
              <a:rPr lang="en-US" sz="2000" dirty="0" err="1">
                <a:solidFill>
                  <a:schemeClr val="bg1"/>
                </a:solidFill>
                <a:latin typeface="Adobe Garamond Pro Bold" panose="02020702060506020403" pitchFamily="18" charset="0"/>
              </a:rPr>
              <a:t>ubah</a:t>
            </a:r>
            <a:r>
              <a:rPr lang="en-US" sz="2000" dirty="0">
                <a:solidFill>
                  <a:schemeClr val="bg1"/>
                </a:solidFill>
                <a:latin typeface="Adobe Garamond Pro Bold" panose="02020702060506020403" pitchFamily="18" charset="0"/>
              </a:rPr>
              <a:t> environment </a:t>
            </a:r>
            <a:r>
              <a:rPr lang="en-US" sz="2000" dirty="0" err="1">
                <a:solidFill>
                  <a:schemeClr val="bg1"/>
                </a:solidFill>
                <a:latin typeface="Adobe Garamond Pro Bold" panose="02020702060506020403" pitchFamily="18" charset="0"/>
              </a:rPr>
              <a:t>nya</a:t>
            </a:r>
            <a:r>
              <a:rPr lang="en-US" sz="2000" dirty="0">
                <a:solidFill>
                  <a:schemeClr val="bg1"/>
                </a:solidFill>
                <a:latin typeface="Adobe Garamond Pro Bold" panose="02020702060506020403" pitchFamily="18" charset="0"/>
              </a:rPr>
              <a:t> </a:t>
            </a:r>
            <a:r>
              <a:rPr lang="en-US" sz="2000" dirty="0" err="1">
                <a:solidFill>
                  <a:schemeClr val="bg1"/>
                </a:solidFill>
                <a:latin typeface="Adobe Garamond Pro Bold" panose="02020702060506020403" pitchFamily="18" charset="0"/>
              </a:rPr>
              <a:t>menjadi</a:t>
            </a:r>
            <a:r>
              <a:rPr lang="en-US" sz="2000" dirty="0">
                <a:solidFill>
                  <a:schemeClr val="bg1"/>
                </a:solidFill>
                <a:latin typeface="Adobe Garamond Pro Bold" panose="02020702060506020403" pitchFamily="18" charset="0"/>
              </a:rPr>
              <a:t> web3 provider</a:t>
            </a:r>
          </a:p>
        </p:txBody>
      </p:sp>
      <p:sp>
        <p:nvSpPr>
          <p:cNvPr id="9" name="TextBox 8">
            <a:extLst>
              <a:ext uri="{FF2B5EF4-FFF2-40B4-BE49-F238E27FC236}">
                <a16:creationId xmlns:a16="http://schemas.microsoft.com/office/drawing/2014/main" id="{4E863EC0-88A6-4162-AB67-4DFE13077628}"/>
              </a:ext>
            </a:extLst>
          </p:cNvPr>
          <p:cNvSpPr txBox="1"/>
          <p:nvPr/>
        </p:nvSpPr>
        <p:spPr>
          <a:xfrm>
            <a:off x="4902795" y="2571750"/>
            <a:ext cx="4039702" cy="1323439"/>
          </a:xfrm>
          <a:prstGeom prst="rect">
            <a:avLst/>
          </a:prstGeom>
          <a:noFill/>
        </p:spPr>
        <p:txBody>
          <a:bodyPr wrap="square">
            <a:spAutoFit/>
          </a:bodyPr>
          <a:lstStyle/>
          <a:p>
            <a:pPr marL="342900" indent="-342900">
              <a:buFont typeface="Arial" panose="020B0604020202020204" pitchFamily="34" charset="0"/>
              <a:buChar char="•"/>
            </a:pPr>
            <a:r>
              <a:rPr lang="en-US" sz="2000" dirty="0" err="1">
                <a:solidFill>
                  <a:schemeClr val="bg1"/>
                </a:solidFill>
                <a:latin typeface="Adobe Garamond Pro Bold" panose="02020702060506020403" pitchFamily="18" charset="0"/>
                <a:cs typeface="Times New Roman" panose="02020603050405020304" pitchFamily="18" charset="0"/>
              </a:rPr>
              <a:t>Maka</a:t>
            </a:r>
            <a:r>
              <a:rPr lang="en-US" sz="2000" dirty="0">
                <a:solidFill>
                  <a:schemeClr val="bg1"/>
                </a:solidFill>
                <a:latin typeface="Adobe Garamond Pro Bold" panose="02020702060506020403" pitchFamily="18" charset="0"/>
                <a:cs typeface="Times New Roman" panose="02020603050405020304" pitchFamily="18" charset="0"/>
              </a:rPr>
              <a:t> </a:t>
            </a:r>
            <a:r>
              <a:rPr lang="en-US" sz="2000" dirty="0" err="1">
                <a:solidFill>
                  <a:schemeClr val="bg1"/>
                </a:solidFill>
                <a:latin typeface="Adobe Garamond Pro Bold" panose="02020702060506020403" pitchFamily="18" charset="0"/>
                <a:cs typeface="Times New Roman" panose="02020603050405020304" pitchFamily="18" charset="0"/>
              </a:rPr>
              <a:t>akan</a:t>
            </a:r>
            <a:r>
              <a:rPr lang="en-US" sz="2000" dirty="0">
                <a:solidFill>
                  <a:schemeClr val="bg1"/>
                </a:solidFill>
                <a:latin typeface="Adobe Garamond Pro Bold" panose="02020702060506020403" pitchFamily="18" charset="0"/>
                <a:cs typeface="Times New Roman" panose="02020603050405020304" pitchFamily="18" charset="0"/>
              </a:rPr>
              <a:t> </a:t>
            </a:r>
            <a:r>
              <a:rPr lang="en-US" sz="2000" dirty="0" err="1">
                <a:solidFill>
                  <a:schemeClr val="bg1"/>
                </a:solidFill>
                <a:latin typeface="Adobe Garamond Pro Bold" panose="02020702060506020403" pitchFamily="18" charset="0"/>
                <a:cs typeface="Times New Roman" panose="02020603050405020304" pitchFamily="18" charset="0"/>
              </a:rPr>
              <a:t>tampil</a:t>
            </a:r>
            <a:r>
              <a:rPr lang="en-US" sz="2000" dirty="0">
                <a:solidFill>
                  <a:schemeClr val="bg1"/>
                </a:solidFill>
                <a:latin typeface="Adobe Garamond Pro Bold" panose="02020702060506020403" pitchFamily="18" charset="0"/>
                <a:cs typeface="Times New Roman" panose="02020603050405020304" pitchFamily="18" charset="0"/>
              </a:rPr>
              <a:t> </a:t>
            </a:r>
            <a:r>
              <a:rPr lang="en-US" sz="2000" dirty="0" err="1">
                <a:solidFill>
                  <a:schemeClr val="bg1"/>
                </a:solidFill>
                <a:latin typeface="Adobe Garamond Pro Bold" panose="02020702060506020403" pitchFamily="18" charset="0"/>
                <a:cs typeface="Times New Roman" panose="02020603050405020304" pitchFamily="18" charset="0"/>
              </a:rPr>
              <a:t>seperti</a:t>
            </a:r>
            <a:r>
              <a:rPr lang="en-US" sz="2000" dirty="0">
                <a:solidFill>
                  <a:schemeClr val="bg1"/>
                </a:solidFill>
                <a:latin typeface="Adobe Garamond Pro Bold" panose="02020702060506020403" pitchFamily="18" charset="0"/>
                <a:cs typeface="Times New Roman" panose="02020603050405020304" pitchFamily="18" charset="0"/>
              </a:rPr>
              <a:t> </a:t>
            </a:r>
            <a:r>
              <a:rPr lang="en-US" sz="2000" dirty="0" err="1">
                <a:solidFill>
                  <a:schemeClr val="bg1"/>
                </a:solidFill>
                <a:latin typeface="Adobe Garamond Pro Bold" panose="02020702060506020403" pitchFamily="18" charset="0"/>
                <a:cs typeface="Times New Roman" panose="02020603050405020304" pitchFamily="18" charset="0"/>
              </a:rPr>
              <a:t>ini</a:t>
            </a:r>
            <a:r>
              <a:rPr lang="en-US" sz="2000" dirty="0">
                <a:solidFill>
                  <a:schemeClr val="bg1"/>
                </a:solidFill>
                <a:latin typeface="Adobe Garamond Pro Bold" panose="02020702060506020403" pitchFamily="18" charset="0"/>
                <a:cs typeface="Times New Roman" panose="02020603050405020304" pitchFamily="18" charset="0"/>
              </a:rPr>
              <a:t>, </a:t>
            </a:r>
            <a:r>
              <a:rPr lang="en-US" sz="2000" dirty="0" err="1">
                <a:solidFill>
                  <a:schemeClr val="bg1"/>
                </a:solidFill>
                <a:latin typeface="Adobe Garamond Pro Bold" panose="02020702060506020403" pitchFamily="18" charset="0"/>
                <a:cs typeface="Times New Roman" panose="02020603050405020304" pitchFamily="18" charset="0"/>
              </a:rPr>
              <a:t>disini</a:t>
            </a:r>
            <a:r>
              <a:rPr lang="en-US" sz="2000" dirty="0">
                <a:solidFill>
                  <a:schemeClr val="bg1"/>
                </a:solidFill>
                <a:latin typeface="Adobe Garamond Pro Bold" panose="02020702060506020403" pitchFamily="18" charset="0"/>
                <a:cs typeface="Times New Roman" panose="02020603050405020304" pitchFamily="18" charset="0"/>
              </a:rPr>
              <a:t> </a:t>
            </a:r>
            <a:r>
              <a:rPr lang="en-US" sz="2000" dirty="0" err="1">
                <a:solidFill>
                  <a:schemeClr val="bg1"/>
                </a:solidFill>
                <a:latin typeface="Adobe Garamond Pro Bold" panose="02020702060506020403" pitchFamily="18" charset="0"/>
                <a:cs typeface="Times New Roman" panose="02020603050405020304" pitchFamily="18" charset="0"/>
              </a:rPr>
              <a:t>kita</a:t>
            </a:r>
            <a:r>
              <a:rPr lang="en-US" sz="2000" dirty="0">
                <a:solidFill>
                  <a:schemeClr val="bg1"/>
                </a:solidFill>
                <a:latin typeface="Adobe Garamond Pro Bold" panose="02020702060506020403" pitchFamily="18" charset="0"/>
                <a:cs typeface="Times New Roman" panose="02020603050405020304" pitchFamily="18" charset="0"/>
              </a:rPr>
              <a:t> </a:t>
            </a:r>
            <a:r>
              <a:rPr lang="en-US" sz="2000" dirty="0" err="1">
                <a:solidFill>
                  <a:schemeClr val="bg1"/>
                </a:solidFill>
                <a:latin typeface="Adobe Garamond Pro Bold" panose="02020702060506020403" pitchFamily="18" charset="0"/>
                <a:cs typeface="Times New Roman" panose="02020603050405020304" pitchFamily="18" charset="0"/>
              </a:rPr>
              <a:t>ubah</a:t>
            </a:r>
            <a:r>
              <a:rPr lang="en-US" sz="2000" dirty="0">
                <a:solidFill>
                  <a:schemeClr val="bg1"/>
                </a:solidFill>
                <a:latin typeface="Adobe Garamond Pro Bold" panose="02020702060506020403" pitchFamily="18" charset="0"/>
                <a:cs typeface="Times New Roman" panose="02020603050405020304" pitchFamily="18" charset="0"/>
              </a:rPr>
              <a:t> web3 provider endpoint </a:t>
            </a:r>
            <a:r>
              <a:rPr lang="en-US" sz="2000" dirty="0" err="1">
                <a:solidFill>
                  <a:schemeClr val="bg1"/>
                </a:solidFill>
                <a:latin typeface="Adobe Garamond Pro Bold" panose="02020702060506020403" pitchFamily="18" charset="0"/>
                <a:cs typeface="Times New Roman" panose="02020603050405020304" pitchFamily="18" charset="0"/>
              </a:rPr>
              <a:t>nya</a:t>
            </a:r>
            <a:r>
              <a:rPr lang="en-US" sz="2000" dirty="0">
                <a:solidFill>
                  <a:schemeClr val="bg1"/>
                </a:solidFill>
                <a:latin typeface="Adobe Garamond Pro Bold" panose="02020702060506020403" pitchFamily="18" charset="0"/>
                <a:cs typeface="Times New Roman" panose="02020603050405020304" pitchFamily="18" charset="0"/>
              </a:rPr>
              <a:t> </a:t>
            </a:r>
            <a:r>
              <a:rPr lang="en-US" sz="2000" dirty="0" err="1">
                <a:solidFill>
                  <a:schemeClr val="bg1"/>
                </a:solidFill>
                <a:latin typeface="Adobe Garamond Pro Bold" panose="02020702060506020403" pitchFamily="18" charset="0"/>
                <a:cs typeface="Times New Roman" panose="02020603050405020304" pitchFamily="18" charset="0"/>
              </a:rPr>
              <a:t>jadi</a:t>
            </a:r>
            <a:r>
              <a:rPr lang="en-US" sz="2000" dirty="0">
                <a:solidFill>
                  <a:schemeClr val="bg1"/>
                </a:solidFill>
                <a:latin typeface="Adobe Garamond Pro Bold" panose="02020702060506020403" pitchFamily="18" charset="0"/>
                <a:cs typeface="Times New Roman" panose="02020603050405020304" pitchFamily="18" charset="0"/>
              </a:rPr>
              <a:t> </a:t>
            </a:r>
            <a:r>
              <a:rPr lang="en-US" sz="2000" dirty="0" err="1">
                <a:solidFill>
                  <a:schemeClr val="bg1"/>
                </a:solidFill>
                <a:latin typeface="Adobe Garamond Pro Bold" panose="02020702060506020403" pitchFamily="18" charset="0"/>
                <a:cs typeface="Times New Roman" panose="02020603050405020304" pitchFamily="18" charset="0"/>
              </a:rPr>
              <a:t>rpc</a:t>
            </a:r>
            <a:r>
              <a:rPr lang="en-US" sz="2000" dirty="0">
                <a:solidFill>
                  <a:schemeClr val="bg1"/>
                </a:solidFill>
                <a:latin typeface="Adobe Garamond Pro Bold" panose="02020702060506020403" pitchFamily="18" charset="0"/>
                <a:cs typeface="Times New Roman" panose="02020603050405020304" pitchFamily="18" charset="0"/>
              </a:rPr>
              <a:t> server </a:t>
            </a:r>
            <a:r>
              <a:rPr lang="en-US" sz="2000" dirty="0" err="1">
                <a:solidFill>
                  <a:schemeClr val="bg1"/>
                </a:solidFill>
                <a:latin typeface="Adobe Garamond Pro Bold" panose="02020702060506020403" pitchFamily="18" charset="0"/>
                <a:cs typeface="Times New Roman" panose="02020603050405020304" pitchFamily="18" charset="0"/>
              </a:rPr>
              <a:t>nya</a:t>
            </a:r>
            <a:r>
              <a:rPr lang="en-US" sz="2000" dirty="0">
                <a:solidFill>
                  <a:schemeClr val="bg1"/>
                </a:solidFill>
                <a:latin typeface="Adobe Garamond Pro Bold" panose="02020702060506020403" pitchFamily="18" charset="0"/>
                <a:cs typeface="Times New Roman" panose="02020603050405020304" pitchFamily="18" charset="0"/>
              </a:rPr>
              <a:t> yang </a:t>
            </a:r>
            <a:r>
              <a:rPr lang="en-US" sz="2000" dirty="0" err="1">
                <a:solidFill>
                  <a:schemeClr val="bg1"/>
                </a:solidFill>
                <a:latin typeface="Adobe Garamond Pro Bold" panose="02020702060506020403" pitchFamily="18" charset="0"/>
                <a:cs typeface="Times New Roman" panose="02020603050405020304" pitchFamily="18" charset="0"/>
              </a:rPr>
              <a:t>sudah</a:t>
            </a:r>
            <a:r>
              <a:rPr lang="en-US" sz="2000" dirty="0">
                <a:solidFill>
                  <a:schemeClr val="bg1"/>
                </a:solidFill>
                <a:latin typeface="Adobe Garamond Pro Bold" panose="02020702060506020403" pitchFamily="18" charset="0"/>
                <a:cs typeface="Times New Roman" panose="02020603050405020304" pitchFamily="18" charset="0"/>
              </a:rPr>
              <a:t> </a:t>
            </a:r>
            <a:r>
              <a:rPr lang="en-US" sz="2000" dirty="0" err="1">
                <a:solidFill>
                  <a:schemeClr val="bg1"/>
                </a:solidFill>
                <a:latin typeface="Adobe Garamond Pro Bold" panose="02020702060506020403" pitchFamily="18" charset="0"/>
                <a:cs typeface="Times New Roman" panose="02020603050405020304" pitchFamily="18" charset="0"/>
              </a:rPr>
              <a:t>kita</a:t>
            </a:r>
            <a:r>
              <a:rPr lang="en-US" sz="2000" dirty="0">
                <a:solidFill>
                  <a:schemeClr val="bg1"/>
                </a:solidFill>
                <a:latin typeface="Adobe Garamond Pro Bold" panose="02020702060506020403" pitchFamily="18" charset="0"/>
                <a:cs typeface="Times New Roman" panose="02020603050405020304" pitchFamily="18" charset="0"/>
              </a:rPr>
              <a:t> </a:t>
            </a:r>
            <a:r>
              <a:rPr lang="en-US" sz="2000" dirty="0" err="1">
                <a:solidFill>
                  <a:schemeClr val="bg1"/>
                </a:solidFill>
                <a:latin typeface="Adobe Garamond Pro Bold" panose="02020702060506020403" pitchFamily="18" charset="0"/>
                <a:cs typeface="Times New Roman" panose="02020603050405020304" pitchFamily="18" charset="0"/>
              </a:rPr>
              <a:t>dapat</a:t>
            </a:r>
            <a:r>
              <a:rPr lang="en-US" sz="2000" dirty="0">
                <a:solidFill>
                  <a:schemeClr val="bg1"/>
                </a:solidFill>
                <a:latin typeface="Adobe Garamond Pro Bold" panose="02020702060506020403" pitchFamily="18" charset="0"/>
                <a:cs typeface="Times New Roman" panose="02020603050405020304" pitchFamily="18" charset="0"/>
              </a:rPr>
              <a:t> di </a:t>
            </a:r>
            <a:r>
              <a:rPr lang="en-US" sz="2000" dirty="0" err="1">
                <a:solidFill>
                  <a:schemeClr val="bg1"/>
                </a:solidFill>
                <a:latin typeface="Adobe Garamond Pro Bold" panose="02020702060506020403" pitchFamily="18" charset="0"/>
                <a:cs typeface="Times New Roman" panose="02020603050405020304" pitchFamily="18" charset="0"/>
              </a:rPr>
              <a:t>awal</a:t>
            </a:r>
            <a:r>
              <a:rPr lang="en-US" sz="2000" dirty="0">
                <a:solidFill>
                  <a:schemeClr val="bg1"/>
                </a:solidFill>
                <a:latin typeface="Adobe Garamond Pro Bold" panose="02020702060506020403" pitchFamily="18" charset="0"/>
                <a:cs typeface="Times New Roman" panose="02020603050405020304" pitchFamily="18" charset="0"/>
              </a:rPr>
              <a:t>.</a:t>
            </a:r>
            <a:endParaRPr lang="en-ID" sz="2000" dirty="0">
              <a:solidFill>
                <a:schemeClr val="bg1"/>
              </a:solidFill>
              <a:latin typeface="Adobe Garamond Pro Bold" panose="02020702060506020403" pitchFamily="18" charset="0"/>
              <a:cs typeface="Times New Roman" panose="02020603050405020304" pitchFamily="18" charset="0"/>
            </a:endParaRPr>
          </a:p>
        </p:txBody>
      </p:sp>
    </p:spTree>
    <p:extLst>
      <p:ext uri="{BB962C8B-B14F-4D97-AF65-F5344CB8AC3E}">
        <p14:creationId xmlns:p14="http://schemas.microsoft.com/office/powerpoint/2010/main" val="7143826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Content Placeholder 2">
            <a:extLst>
              <a:ext uri="{FF2B5EF4-FFF2-40B4-BE49-F238E27FC236}">
                <a16:creationId xmlns:a16="http://schemas.microsoft.com/office/drawing/2014/main" id="{C2325A22-B3B5-4C4B-9DFB-0F61E132682E}"/>
              </a:ext>
            </a:extLst>
          </p:cNvPr>
          <p:cNvSpPr txBox="1">
            <a:spLocks/>
          </p:cNvSpPr>
          <p:nvPr/>
        </p:nvSpPr>
        <p:spPr>
          <a:xfrm>
            <a:off x="685346" y="1299336"/>
            <a:ext cx="2309062" cy="3361563"/>
          </a:xfrm>
          <a:prstGeom prst="rect">
            <a:avLst/>
          </a:prstGeom>
        </p:spPr>
        <p:txBody>
          <a:bodyPr vert="horz" lIns="91440" tIns="45720" rIns="91440" bIns="45720" rtlCol="0" anchor="t">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457200">
              <a:spcAft>
                <a:spcPts val="600"/>
              </a:spcAft>
              <a:buClr>
                <a:schemeClr val="tx2"/>
              </a:buClr>
              <a:buSzPct val="70000"/>
              <a:buFont typeface="Wingdings 2" charset="2"/>
            </a:pPr>
            <a:r>
              <a:rPr lang="en-US" sz="1200">
                <a:ln>
                  <a:solidFill>
                    <a:srgbClr val="404040">
                      <a:alpha val="10000"/>
                    </a:srgbClr>
                  </a:solidFill>
                </a:ln>
                <a:solidFill>
                  <a:srgbClr val="DADADA"/>
                </a:solidFill>
                <a:effectLst>
                  <a:outerShdw blurRad="9525" dist="25400" dir="14640000" algn="tl" rotWithShape="0">
                    <a:schemeClr val="bg1">
                      <a:alpha val="30000"/>
                    </a:schemeClr>
                  </a:outerShdw>
                </a:effectLst>
              </a:rPr>
              <a:t>Maka akan muncul hasil seperti ini.</a:t>
            </a:r>
          </a:p>
          <a:p>
            <a:pPr defTabSz="457200">
              <a:spcAft>
                <a:spcPts val="600"/>
              </a:spcAft>
              <a:buClr>
                <a:schemeClr val="tx2"/>
              </a:buClr>
              <a:buSzPct val="70000"/>
              <a:buFont typeface="Wingdings 2" charset="2"/>
            </a:pPr>
            <a:endParaRPr lang="en-US" sz="1200">
              <a:ln>
                <a:solidFill>
                  <a:srgbClr val="404040">
                    <a:alpha val="10000"/>
                  </a:srgbClr>
                </a:solidFill>
              </a:ln>
              <a:solidFill>
                <a:srgbClr val="DADADA"/>
              </a:solidFill>
              <a:effectLst>
                <a:outerShdw blurRad="9525" dist="25400" dir="14640000" algn="tl" rotWithShape="0">
                  <a:schemeClr val="bg1">
                    <a:alpha val="30000"/>
                  </a:schemeClr>
                </a:outerShdw>
              </a:effectLst>
            </a:endParaRPr>
          </a:p>
          <a:p>
            <a:pPr defTabSz="457200">
              <a:spcAft>
                <a:spcPts val="600"/>
              </a:spcAft>
              <a:buClr>
                <a:schemeClr val="tx2"/>
              </a:buClr>
              <a:buSzPct val="70000"/>
              <a:buFont typeface="Wingdings 2" charset="2"/>
            </a:pPr>
            <a:r>
              <a:rPr lang="en-US" sz="1200">
                <a:ln>
                  <a:solidFill>
                    <a:srgbClr val="404040">
                      <a:alpha val="10000"/>
                    </a:srgbClr>
                  </a:solidFill>
                </a:ln>
                <a:solidFill>
                  <a:srgbClr val="DADADA"/>
                </a:solidFill>
                <a:effectLst>
                  <a:outerShdw blurRad="9525" dist="25400" dir="14640000" algn="tl" rotWithShape="0">
                    <a:schemeClr val="bg1">
                      <a:alpha val="30000"/>
                    </a:schemeClr>
                  </a:outerShdw>
                </a:effectLst>
              </a:rPr>
              <a:t>Lalu kemudian kita deploy dan jalan kan seperti yang sebelum nya yang menggunakan wallet metamask atau wallet dari remix. </a:t>
            </a:r>
          </a:p>
          <a:p>
            <a:pPr defTabSz="457200">
              <a:spcAft>
                <a:spcPts val="600"/>
              </a:spcAft>
              <a:buClr>
                <a:schemeClr val="tx2"/>
              </a:buClr>
              <a:buSzPct val="70000"/>
              <a:buFont typeface="Wingdings 2" charset="2"/>
            </a:pPr>
            <a:endParaRPr lang="en-US" sz="1200">
              <a:ln>
                <a:solidFill>
                  <a:srgbClr val="404040">
                    <a:alpha val="10000"/>
                  </a:srgbClr>
                </a:solidFill>
              </a:ln>
              <a:solidFill>
                <a:srgbClr val="DADADA"/>
              </a:solidFill>
              <a:effectLst>
                <a:outerShdw blurRad="9525" dist="25400" dir="14640000" algn="tl" rotWithShape="0">
                  <a:schemeClr val="bg1">
                    <a:alpha val="30000"/>
                  </a:schemeClr>
                </a:outerShdw>
              </a:effectLst>
            </a:endParaRPr>
          </a:p>
        </p:txBody>
      </p:sp>
      <p:pic>
        <p:nvPicPr>
          <p:cNvPr id="4" name="Picture 3">
            <a:extLst>
              <a:ext uri="{FF2B5EF4-FFF2-40B4-BE49-F238E27FC236}">
                <a16:creationId xmlns:a16="http://schemas.microsoft.com/office/drawing/2014/main" id="{060FE749-FEE7-4A11-8565-E26C36907561}"/>
              </a:ext>
            </a:extLst>
          </p:cNvPr>
          <p:cNvPicPr>
            <a:picLocks noChangeAspect="1"/>
          </p:cNvPicPr>
          <p:nvPr/>
        </p:nvPicPr>
        <p:blipFill>
          <a:blip r:embed="rId2"/>
          <a:stretch>
            <a:fillRect/>
          </a:stretch>
        </p:blipFill>
        <p:spPr>
          <a:xfrm>
            <a:off x="4290341" y="482599"/>
            <a:ext cx="3760470" cy="4178300"/>
          </a:xfrm>
          <a:prstGeom prst="rect">
            <a:avLst/>
          </a:prstGeom>
        </p:spPr>
      </p:pic>
    </p:spTree>
    <p:extLst>
      <p:ext uri="{BB962C8B-B14F-4D97-AF65-F5344CB8AC3E}">
        <p14:creationId xmlns:p14="http://schemas.microsoft.com/office/powerpoint/2010/main" val="332530726"/>
      </p:ext>
    </p:extLst>
  </p:cSld>
  <p:clrMapOvr>
    <a:overrideClrMapping bg1="lt1" tx1="dk1" bg2="lt2" tx2="dk2" accent1="accent1" accent2="accent2" accent3="accent3" accent4="accent4" accent5="accent5" accent6="accent6" hlink="hlink" folHlink="folHlink"/>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247046F-89C4-42B4-8E42-76E7DDD2BB31}"/>
              </a:ext>
            </a:extLst>
          </p:cNvPr>
          <p:cNvPicPr>
            <a:picLocks noChangeAspect="1"/>
          </p:cNvPicPr>
          <p:nvPr/>
        </p:nvPicPr>
        <p:blipFill rotWithShape="1">
          <a:blip r:embed="rId3"/>
          <a:srcRect r="51333" b="-1"/>
          <a:stretch/>
        </p:blipFill>
        <p:spPr>
          <a:xfrm>
            <a:off x="-6466" y="10"/>
            <a:ext cx="4571999" cy="5143490"/>
          </a:xfrm>
          <a:prstGeom prst="rect">
            <a:avLst/>
          </a:prstGeom>
        </p:spPr>
      </p:pic>
      <p:sp>
        <p:nvSpPr>
          <p:cNvPr id="6" name="Content Placeholder 2">
            <a:extLst>
              <a:ext uri="{FF2B5EF4-FFF2-40B4-BE49-F238E27FC236}">
                <a16:creationId xmlns:a16="http://schemas.microsoft.com/office/drawing/2014/main" id="{C2325A22-B3B5-4C4B-9DFB-0F61E132682E}"/>
              </a:ext>
            </a:extLst>
          </p:cNvPr>
          <p:cNvSpPr txBox="1">
            <a:spLocks/>
          </p:cNvSpPr>
          <p:nvPr/>
        </p:nvSpPr>
        <p:spPr>
          <a:xfrm>
            <a:off x="5175369" y="1299336"/>
            <a:ext cx="3302697" cy="3044064"/>
          </a:xfrm>
          <a:prstGeom prst="rect">
            <a:avLst/>
          </a:prstGeom>
        </p:spPr>
        <p:txBody>
          <a:bodyPr vert="horz" lIns="91440" tIns="45720" rIns="91440" bIns="45720" rtlCol="0" anchor="t">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457200">
              <a:spcAft>
                <a:spcPts val="600"/>
              </a:spcAft>
              <a:buClr>
                <a:schemeClr val="tx2"/>
              </a:buClr>
              <a:buSzPct val="70000"/>
              <a:buFont typeface="Wingdings 2" charset="2"/>
              <a:buNone/>
            </a:pPr>
            <a:r>
              <a:rPr lang="en-US" sz="1400" b="0" i="0" u="none" strike="noStrike" baseline="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Understanding (Unsigned) Integers</a:t>
            </a:r>
          </a:p>
          <a:p>
            <a:pPr marL="0" indent="0" defTabSz="457200">
              <a:spcAft>
                <a:spcPts val="600"/>
              </a:spcAft>
              <a:buClr>
                <a:schemeClr val="tx2"/>
              </a:buClr>
              <a:buSzPct val="70000"/>
              <a:buFont typeface="Wingdings 2" charset="2"/>
              <a:buNone/>
            </a:pPr>
            <a:r>
              <a:rPr lang="en-US" sz="14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Dimana kita membuat file baru lagi di remix dengan isi coodingan seperti ini </a:t>
            </a:r>
          </a:p>
          <a:p>
            <a:pPr marL="0" indent="0" defTabSz="457200">
              <a:spcAft>
                <a:spcPts val="600"/>
              </a:spcAft>
              <a:buClr>
                <a:schemeClr val="tx2"/>
              </a:buClr>
              <a:buSzPct val="70000"/>
              <a:buFont typeface="Wingdings 2" charset="2"/>
              <a:buNone/>
            </a:pPr>
            <a:r>
              <a:rPr lang="en-US" sz="14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Dimana Ada dua hal penting untuk dilihat di sini:</a:t>
            </a:r>
          </a:p>
          <a:p>
            <a:pPr marL="0" indent="0" defTabSz="457200">
              <a:spcAft>
                <a:spcPts val="600"/>
              </a:spcAft>
              <a:buClr>
                <a:schemeClr val="tx2"/>
              </a:buClr>
              <a:buSzPct val="70000"/>
              <a:buFont typeface="Wingdings 2" charset="2"/>
              <a:buNone/>
            </a:pPr>
            <a:r>
              <a:rPr lang="en-US" sz="14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Variabel tidak diinisialisasi, tetapi seperti yang akan kita lihat sebentar lagi, masih memiliki nilai default</a:t>
            </a:r>
          </a:p>
          <a:p>
            <a:pPr marL="0" indent="0" defTabSz="457200">
              <a:spcAft>
                <a:spcPts val="600"/>
              </a:spcAft>
              <a:buClr>
                <a:schemeClr val="tx2"/>
              </a:buClr>
              <a:buSzPct val="70000"/>
              <a:buFont typeface="Wingdings 2" charset="2"/>
              <a:buNone/>
            </a:pPr>
            <a:r>
              <a:rPr lang="en-US" sz="14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Variabel publik secara otomatis membuat fungsi pengambil dalam soliditas.</a:t>
            </a:r>
          </a:p>
          <a:p>
            <a:pPr defTabSz="457200">
              <a:spcAft>
                <a:spcPts val="600"/>
              </a:spcAft>
              <a:buClr>
                <a:schemeClr val="tx2"/>
              </a:buClr>
              <a:buSzPct val="70000"/>
              <a:buFont typeface="Wingdings 2" charset="2"/>
            </a:pPr>
            <a:endParaRPr lang="en-US" sz="14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p:txBody>
      </p:sp>
    </p:spTree>
    <p:extLst>
      <p:ext uri="{BB962C8B-B14F-4D97-AF65-F5344CB8AC3E}">
        <p14:creationId xmlns:p14="http://schemas.microsoft.com/office/powerpoint/2010/main" val="33810823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A5E90A2-6D43-4673-84F8-67B91082F303}"/>
              </a:ext>
            </a:extLst>
          </p:cNvPr>
          <p:cNvPicPr>
            <a:picLocks noChangeAspect="1"/>
          </p:cNvPicPr>
          <p:nvPr/>
        </p:nvPicPr>
        <p:blipFill rotWithShape="1">
          <a:blip r:embed="rId3"/>
          <a:srcRect r="21333" b="-1"/>
          <a:stretch/>
        </p:blipFill>
        <p:spPr>
          <a:xfrm>
            <a:off x="20" y="10"/>
            <a:ext cx="9143980" cy="5143490"/>
          </a:xfrm>
          <a:prstGeom prst="rect">
            <a:avLst/>
          </a:prstGeom>
        </p:spPr>
      </p:pic>
      <p:sp>
        <p:nvSpPr>
          <p:cNvPr id="6" name="Content Placeholder 2">
            <a:extLst>
              <a:ext uri="{FF2B5EF4-FFF2-40B4-BE49-F238E27FC236}">
                <a16:creationId xmlns:a16="http://schemas.microsoft.com/office/drawing/2014/main" id="{C2325A22-B3B5-4C4B-9DFB-0F61E132682E}"/>
              </a:ext>
            </a:extLst>
          </p:cNvPr>
          <p:cNvSpPr txBox="1">
            <a:spLocks/>
          </p:cNvSpPr>
          <p:nvPr/>
        </p:nvSpPr>
        <p:spPr>
          <a:xfrm>
            <a:off x="5835318" y="1476178"/>
            <a:ext cx="2648763" cy="2759392"/>
          </a:xfrm>
          <a:prstGeom prst="rect">
            <a:avLst/>
          </a:prstGeom>
        </p:spPr>
        <p:txBody>
          <a:bodyPr vert="horz" lIns="91440" tIns="45720" rIns="91440" bIns="45720" rtlCol="0" anchor="t">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457200">
              <a:spcAft>
                <a:spcPts val="600"/>
              </a:spcAft>
              <a:buClr>
                <a:schemeClr val="tx2"/>
              </a:buClr>
              <a:buSzPct val="70000"/>
              <a:buFont typeface="Wingdings 2" charset="2"/>
            </a:pPr>
            <a:r>
              <a:rPr lang="en-US" sz="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Lalu kita deploy  Yang telah kita amati dari sini:</a:t>
            </a:r>
          </a:p>
          <a:p>
            <a:pPr marL="457200" indent="-457200" defTabSz="457200">
              <a:spcAft>
                <a:spcPts val="600"/>
              </a:spcAft>
              <a:buClr>
                <a:schemeClr val="tx2"/>
              </a:buClr>
              <a:buSzPct val="70000"/>
              <a:buFont typeface="Wingdings 2" charset="2"/>
              <a:buAutoNum type="arabicPeriod"/>
            </a:pPr>
            <a:r>
              <a:rPr lang="en-US" sz="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Transaksi baru akan dikirim dan kita dapat melihatnya pada di konsol remix nya </a:t>
            </a:r>
          </a:p>
          <a:p>
            <a:pPr marL="457200" indent="-457200" defTabSz="457200">
              <a:spcAft>
                <a:spcPts val="600"/>
              </a:spcAft>
              <a:buClr>
                <a:schemeClr val="tx2"/>
              </a:buClr>
              <a:buSzPct val="70000"/>
              <a:buFont typeface="Wingdings 2" charset="2"/>
              <a:buAutoNum type="arabicPeriod"/>
            </a:pPr>
            <a:r>
              <a:rPr lang="en-US" sz="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Smart contract kita ini tersedia plugin “deploy dan run transaksi” sehingga kita dapat membatalkan nya </a:t>
            </a:r>
          </a:p>
          <a:p>
            <a:pPr marL="0" indent="0" defTabSz="457200">
              <a:spcAft>
                <a:spcPts val="600"/>
              </a:spcAft>
              <a:buClr>
                <a:schemeClr val="tx2"/>
              </a:buClr>
              <a:buSzPct val="70000"/>
              <a:buFont typeface="Wingdings 2" charset="2"/>
              <a:buNone/>
            </a:pPr>
            <a:endParaRPr lang="en-US" sz="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p:txBody>
      </p:sp>
    </p:spTree>
    <p:extLst>
      <p:ext uri="{BB962C8B-B14F-4D97-AF65-F5344CB8AC3E}">
        <p14:creationId xmlns:p14="http://schemas.microsoft.com/office/powerpoint/2010/main" val="23682310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0F3CE87F-037F-4CA5-9557-A934137BF268}"/>
              </a:ext>
            </a:extLst>
          </p:cNvPr>
          <p:cNvSpPr txBox="1"/>
          <p:nvPr/>
        </p:nvSpPr>
        <p:spPr>
          <a:xfrm>
            <a:off x="3854826" y="482600"/>
            <a:ext cx="4822920" cy="1467223"/>
          </a:xfrm>
          <a:prstGeom prst="rect">
            <a:avLst/>
          </a:prstGeom>
        </p:spPr>
        <p:txBody>
          <a:bodyPr vert="horz" lIns="91440" tIns="45720" rIns="91440" bIns="45720" rtlCol="0" anchor="ctr">
            <a:normAutofit/>
          </a:bodyPr>
          <a:lstStyle/>
          <a:p>
            <a:pPr marL="285750" indent="-285750">
              <a:spcBef>
                <a:spcPct val="20000"/>
              </a:spcBef>
              <a:spcAft>
                <a:spcPts val="600"/>
              </a:spcAft>
              <a:buClr>
                <a:srgbClr val="E6A655"/>
              </a:buClr>
              <a:buSzPct val="70000"/>
              <a:buFont typeface="Wingdings 2" charset="2"/>
              <a:buChar char="•"/>
            </a:pPr>
            <a:r>
              <a:rPr lang="en-US">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Disini kita bisa lihat bahwa interaksi nya sukses di jalan kan.</a:t>
            </a:r>
          </a:p>
        </p:txBody>
      </p:sp>
      <p:pic>
        <p:nvPicPr>
          <p:cNvPr id="4" name="Picture 3">
            <a:extLst>
              <a:ext uri="{FF2B5EF4-FFF2-40B4-BE49-F238E27FC236}">
                <a16:creationId xmlns:a16="http://schemas.microsoft.com/office/drawing/2014/main" id="{9BC3C77E-693B-496A-BF15-72E07C68C9AB}"/>
              </a:ext>
            </a:extLst>
          </p:cNvPr>
          <p:cNvPicPr>
            <a:picLocks noChangeAspect="1"/>
          </p:cNvPicPr>
          <p:nvPr/>
        </p:nvPicPr>
        <p:blipFill>
          <a:blip r:embed="rId3"/>
          <a:stretch>
            <a:fillRect/>
          </a:stretch>
        </p:blipFill>
        <p:spPr>
          <a:xfrm>
            <a:off x="482601" y="2467985"/>
            <a:ext cx="8195145" cy="1823418"/>
          </a:xfrm>
          <a:prstGeom prst="rect">
            <a:avLst/>
          </a:prstGeom>
        </p:spPr>
      </p:pic>
    </p:spTree>
    <p:extLst>
      <p:ext uri="{BB962C8B-B14F-4D97-AF65-F5344CB8AC3E}">
        <p14:creationId xmlns:p14="http://schemas.microsoft.com/office/powerpoint/2010/main" val="13527406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9703EAE-0241-4CEF-B110-DC59B3DDC31F}"/>
              </a:ext>
            </a:extLst>
          </p:cNvPr>
          <p:cNvPicPr>
            <a:picLocks noChangeAspect="1"/>
          </p:cNvPicPr>
          <p:nvPr/>
        </p:nvPicPr>
        <p:blipFill rotWithShape="1">
          <a:blip r:embed="rId3"/>
          <a:srcRect l="18421" r="31213" b="2"/>
          <a:stretch/>
        </p:blipFill>
        <p:spPr>
          <a:xfrm>
            <a:off x="785070" y="1597250"/>
            <a:ext cx="3049098" cy="2443504"/>
          </a:xfrm>
          <a:prstGeom prst="rect">
            <a:avLst/>
          </a:prstGeom>
        </p:spPr>
      </p:pic>
      <p:sp>
        <p:nvSpPr>
          <p:cNvPr id="7" name="TextBox 6">
            <a:extLst>
              <a:ext uri="{FF2B5EF4-FFF2-40B4-BE49-F238E27FC236}">
                <a16:creationId xmlns:a16="http://schemas.microsoft.com/office/drawing/2014/main" id="{CAFE7528-580A-4A7D-8932-C3F46CDDEE6B}"/>
              </a:ext>
            </a:extLst>
          </p:cNvPr>
          <p:cNvSpPr txBox="1"/>
          <p:nvPr/>
        </p:nvSpPr>
        <p:spPr>
          <a:xfrm>
            <a:off x="4292146" y="1299336"/>
            <a:ext cx="4159704" cy="3044064"/>
          </a:xfrm>
          <a:prstGeom prst="rect">
            <a:avLst/>
          </a:prstGeom>
        </p:spPr>
        <p:txBody>
          <a:bodyPr vert="horz" lIns="91440" tIns="45720" rIns="91440" bIns="45720" rtlCol="0" anchor="ctr">
            <a:normAutofit/>
          </a:bodyPr>
          <a:lstStyle/>
          <a:p>
            <a:pPr marL="285750" indent="-285750">
              <a:spcBef>
                <a:spcPct val="20000"/>
              </a:spcBef>
              <a:spcAft>
                <a:spcPts val="600"/>
              </a:spcAft>
              <a:buClr>
                <a:srgbClr val="EFB06B"/>
              </a:buClr>
              <a:buSzPct val="70000"/>
              <a:buFont typeface="Wingdings 2" charset="2"/>
              <a:buChar char="•"/>
            </a:pPr>
            <a:r>
              <a:rPr lang="en-US">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Lalu kita interaksi klik “myUnit” akan tetapi pada saat interaksi smart contrac kita ini remix akan otomatis interaksi nya. </a:t>
            </a:r>
          </a:p>
          <a:p>
            <a:pPr>
              <a:spcBef>
                <a:spcPct val="20000"/>
              </a:spcBef>
              <a:spcAft>
                <a:spcPts val="600"/>
              </a:spcAft>
              <a:buClr>
                <a:srgbClr val="EFB06B"/>
              </a:buClr>
              <a:buSzPct val="70000"/>
              <a:buFont typeface="Wingdings 2" charset="2"/>
            </a:pPr>
            <a:endParaRPr lang="en-US">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a:p>
            <a:pPr marL="285750" indent="-285750">
              <a:spcBef>
                <a:spcPct val="20000"/>
              </a:spcBef>
              <a:spcAft>
                <a:spcPts val="600"/>
              </a:spcAft>
              <a:buClr>
                <a:srgbClr val="EFB06B"/>
              </a:buClr>
              <a:buSzPct val="70000"/>
              <a:buFont typeface="Wingdings 2" charset="2"/>
              <a:buChar char="•"/>
            </a:pPr>
            <a:r>
              <a:rPr lang="en-US">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Saat kita klik “myUnit” kita akan memanggil fungsi pengambil yang dibuat secara otomatis dari variable public tersebut</a:t>
            </a:r>
          </a:p>
        </p:txBody>
      </p:sp>
      <p:sp>
        <p:nvSpPr>
          <p:cNvPr id="6" name="Content Placeholder 2">
            <a:extLst>
              <a:ext uri="{FF2B5EF4-FFF2-40B4-BE49-F238E27FC236}">
                <a16:creationId xmlns:a16="http://schemas.microsoft.com/office/drawing/2014/main" id="{C2325A22-B3B5-4C4B-9DFB-0F61E132682E}"/>
              </a:ext>
            </a:extLst>
          </p:cNvPr>
          <p:cNvSpPr txBox="1">
            <a:spLocks/>
          </p:cNvSpPr>
          <p:nvPr/>
        </p:nvSpPr>
        <p:spPr>
          <a:xfrm>
            <a:off x="5531913" y="931363"/>
            <a:ext cx="3612087" cy="5144455"/>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ID" sz="2000" dirty="0">
              <a:solidFill>
                <a:schemeClr val="bg1"/>
              </a:solidFill>
              <a:latin typeface="Adobe Garamond Pro Bold" panose="02020702060506020403" pitchFamily="18" charset="0"/>
            </a:endParaRPr>
          </a:p>
        </p:txBody>
      </p:sp>
    </p:spTree>
    <p:extLst>
      <p:ext uri="{BB962C8B-B14F-4D97-AF65-F5344CB8AC3E}">
        <p14:creationId xmlns:p14="http://schemas.microsoft.com/office/powerpoint/2010/main" val="21369468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8E23252D-969C-4FC1-AFC1-23DDE2928BAC}"/>
              </a:ext>
            </a:extLst>
          </p:cNvPr>
          <p:cNvSpPr txBox="1">
            <a:spLocks/>
          </p:cNvSpPr>
          <p:nvPr/>
        </p:nvSpPr>
        <p:spPr>
          <a:xfrm>
            <a:off x="4421687" y="313027"/>
            <a:ext cx="4171167" cy="3707830"/>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dirty="0">
                <a:latin typeface="Adobe Garamond Pro Bold" panose="02020702060506020403" pitchFamily="18" charset="0"/>
              </a:rPr>
              <a:t>3. Jika </a:t>
            </a:r>
            <a:r>
              <a:rPr lang="en-US" sz="2000" dirty="0" err="1">
                <a:latin typeface="Adobe Garamond Pro Bold" panose="02020702060506020403" pitchFamily="18" charset="0"/>
              </a:rPr>
              <a:t>sudah</a:t>
            </a:r>
            <a:r>
              <a:rPr lang="en-US" sz="2000" dirty="0">
                <a:latin typeface="Adobe Garamond Pro Bold" panose="02020702060506020403" pitchFamily="18" charset="0"/>
              </a:rPr>
              <a:t> login </a:t>
            </a:r>
            <a:r>
              <a:rPr lang="en-US" sz="2000" dirty="0" err="1">
                <a:latin typeface="Adobe Garamond Pro Bold" panose="02020702060506020403" pitchFamily="18" charset="0"/>
              </a:rPr>
              <a:t>atau</a:t>
            </a:r>
            <a:r>
              <a:rPr lang="en-US" sz="2000" dirty="0">
                <a:latin typeface="Adobe Garamond Pro Bold" panose="02020702060506020403" pitchFamily="18" charset="0"/>
              </a:rPr>
              <a:t> daftar di </a:t>
            </a:r>
            <a:r>
              <a:rPr lang="en-US" sz="2000" dirty="0" err="1">
                <a:latin typeface="Adobe Garamond Pro Bold" panose="02020702060506020403" pitchFamily="18" charset="0"/>
              </a:rPr>
              <a:t>metamask</a:t>
            </a:r>
            <a:r>
              <a:rPr lang="en-US" sz="2000" dirty="0">
                <a:latin typeface="Adobe Garamond Pro Bold" panose="02020702060506020403" pitchFamily="18" charset="0"/>
              </a:rPr>
              <a:t> </a:t>
            </a:r>
            <a:r>
              <a:rPr lang="en-US" sz="2000" dirty="0" err="1">
                <a:latin typeface="Adobe Garamond Pro Bold" panose="02020702060506020403" pitchFamily="18" charset="0"/>
              </a:rPr>
              <a:t>maka</a:t>
            </a:r>
            <a:r>
              <a:rPr lang="en-US" sz="2000" dirty="0">
                <a:latin typeface="Adobe Garamond Pro Bold" panose="02020702060506020403" pitchFamily="18" charset="0"/>
              </a:rPr>
              <a:t> </a:t>
            </a:r>
            <a:r>
              <a:rPr lang="en-US" sz="2000" dirty="0" err="1">
                <a:latin typeface="Adobe Garamond Pro Bold" panose="02020702060506020403" pitchFamily="18" charset="0"/>
              </a:rPr>
              <a:t>akan</a:t>
            </a:r>
            <a:r>
              <a:rPr lang="en-US" sz="2000" dirty="0">
                <a:latin typeface="Adobe Garamond Pro Bold" panose="02020702060506020403" pitchFamily="18" charset="0"/>
              </a:rPr>
              <a:t> </a:t>
            </a:r>
            <a:r>
              <a:rPr lang="en-US" sz="2000" dirty="0" err="1">
                <a:latin typeface="Adobe Garamond Pro Bold" panose="02020702060506020403" pitchFamily="18" charset="0"/>
              </a:rPr>
              <a:t>tampilan</a:t>
            </a:r>
            <a:r>
              <a:rPr lang="en-US" sz="2000" dirty="0">
                <a:latin typeface="Adobe Garamond Pro Bold" panose="02020702060506020403" pitchFamily="18" charset="0"/>
              </a:rPr>
              <a:t> </a:t>
            </a:r>
            <a:r>
              <a:rPr lang="en-US" sz="2000" dirty="0" err="1">
                <a:latin typeface="Adobe Garamond Pro Bold" panose="02020702060506020403" pitchFamily="18" charset="0"/>
              </a:rPr>
              <a:t>seperti</a:t>
            </a:r>
            <a:r>
              <a:rPr lang="en-US" sz="2000" dirty="0">
                <a:latin typeface="Adobe Garamond Pro Bold" panose="02020702060506020403" pitchFamily="18" charset="0"/>
              </a:rPr>
              <a:t> </a:t>
            </a:r>
            <a:r>
              <a:rPr lang="en-US" sz="2000" dirty="0" err="1">
                <a:latin typeface="Adobe Garamond Pro Bold" panose="02020702060506020403" pitchFamily="18" charset="0"/>
              </a:rPr>
              <a:t>ini</a:t>
            </a:r>
            <a:r>
              <a:rPr lang="en-US" sz="2000" dirty="0">
                <a:latin typeface="Adobe Garamond Pro Bold" panose="02020702060506020403" pitchFamily="18" charset="0"/>
              </a:rPr>
              <a:t>.</a:t>
            </a:r>
          </a:p>
          <a:p>
            <a:pPr marL="1339850"/>
            <a:r>
              <a:rPr lang="en-US" sz="2000" dirty="0">
                <a:latin typeface="Adobe Garamond Pro Bold" panose="02020702060506020403" pitchFamily="18" charset="0"/>
              </a:rPr>
              <a:t>4. </a:t>
            </a:r>
            <a:r>
              <a:rPr lang="en-US" sz="2000" dirty="0" err="1">
                <a:latin typeface="Adobe Garamond Pro Bold" panose="02020702060506020403" pitchFamily="18" charset="0"/>
              </a:rPr>
              <a:t>lalu</a:t>
            </a:r>
            <a:r>
              <a:rPr lang="en-US" sz="2000" dirty="0">
                <a:latin typeface="Adobe Garamond Pro Bold" panose="02020702060506020403" pitchFamily="18" charset="0"/>
              </a:rPr>
              <a:t> </a:t>
            </a:r>
            <a:r>
              <a:rPr lang="en-US" sz="2000" dirty="0" err="1">
                <a:latin typeface="Adobe Garamond Pro Bold" panose="02020702060506020403" pitchFamily="18" charset="0"/>
              </a:rPr>
              <a:t>klik</a:t>
            </a:r>
            <a:r>
              <a:rPr lang="en-US" sz="2000" dirty="0">
                <a:latin typeface="Adobe Garamond Pro Bold" panose="02020702060506020403" pitchFamily="18" charset="0"/>
              </a:rPr>
              <a:t> menu </a:t>
            </a:r>
            <a:r>
              <a:rPr lang="en-US" sz="2000" dirty="0" err="1">
                <a:latin typeface="Adobe Garamond Pro Bold" panose="02020702060506020403" pitchFamily="18" charset="0"/>
              </a:rPr>
              <a:t>profil</a:t>
            </a:r>
            <a:r>
              <a:rPr lang="en-US" sz="2000" dirty="0">
                <a:latin typeface="Adobe Garamond Pro Bold" panose="02020702060506020403" pitchFamily="18" charset="0"/>
              </a:rPr>
              <a:t>, </a:t>
            </a:r>
            <a:r>
              <a:rPr lang="en-US" sz="2000" dirty="0" err="1">
                <a:latin typeface="Adobe Garamond Pro Bold" panose="02020702060506020403" pitchFamily="18" charset="0"/>
              </a:rPr>
              <a:t>klik</a:t>
            </a:r>
            <a:r>
              <a:rPr lang="en-US" sz="2000" dirty="0">
                <a:latin typeface="Adobe Garamond Pro Bold" panose="02020702060506020403" pitchFamily="18" charset="0"/>
              </a:rPr>
              <a:t> </a:t>
            </a:r>
            <a:r>
              <a:rPr lang="en-US" sz="2000" dirty="0" err="1">
                <a:latin typeface="Adobe Garamond Pro Bold" panose="02020702060506020403" pitchFamily="18" charset="0"/>
              </a:rPr>
              <a:t>profil</a:t>
            </a:r>
            <a:r>
              <a:rPr lang="en-US" sz="2000" dirty="0">
                <a:latin typeface="Adobe Garamond Pro Bold" panose="02020702060506020403" pitchFamily="18" charset="0"/>
              </a:rPr>
              <a:t> –advance- </a:t>
            </a:r>
            <a:r>
              <a:rPr lang="en-US" sz="2000" dirty="0" err="1">
                <a:latin typeface="Adobe Garamond Pro Bold" panose="02020702060506020403" pitchFamily="18" charset="0"/>
              </a:rPr>
              <a:t>cari</a:t>
            </a:r>
            <a:r>
              <a:rPr lang="en-US" sz="2000" dirty="0">
                <a:latin typeface="Adobe Garamond Pro Bold" panose="02020702060506020403" pitchFamily="18" charset="0"/>
              </a:rPr>
              <a:t> show test network</a:t>
            </a:r>
            <a:endParaRPr lang="en-ID" sz="2000" dirty="0">
              <a:latin typeface="Adobe Garamond Pro Bold" panose="02020702060506020403" pitchFamily="18" charset="0"/>
            </a:endParaRPr>
          </a:p>
        </p:txBody>
      </p:sp>
      <p:pic>
        <p:nvPicPr>
          <p:cNvPr id="12" name="Picture 11">
            <a:extLst>
              <a:ext uri="{FF2B5EF4-FFF2-40B4-BE49-F238E27FC236}">
                <a16:creationId xmlns:a16="http://schemas.microsoft.com/office/drawing/2014/main" id="{99934428-1308-4B03-8D41-A44665BF68A5}"/>
              </a:ext>
            </a:extLst>
          </p:cNvPr>
          <p:cNvPicPr>
            <a:picLocks noChangeAspect="1"/>
          </p:cNvPicPr>
          <p:nvPr/>
        </p:nvPicPr>
        <p:blipFill>
          <a:blip r:embed="rId2"/>
          <a:stretch>
            <a:fillRect/>
          </a:stretch>
        </p:blipFill>
        <p:spPr>
          <a:xfrm>
            <a:off x="5190722" y="2262899"/>
            <a:ext cx="2114953" cy="2776080"/>
          </a:xfrm>
          <a:prstGeom prst="rect">
            <a:avLst/>
          </a:prstGeom>
        </p:spPr>
      </p:pic>
      <p:pic>
        <p:nvPicPr>
          <p:cNvPr id="14" name="Picture 13">
            <a:extLst>
              <a:ext uri="{FF2B5EF4-FFF2-40B4-BE49-F238E27FC236}">
                <a16:creationId xmlns:a16="http://schemas.microsoft.com/office/drawing/2014/main" id="{24C61ABC-F727-4EEB-B42D-B2F74FDEE81C}"/>
              </a:ext>
            </a:extLst>
          </p:cNvPr>
          <p:cNvPicPr>
            <a:picLocks noChangeAspect="1"/>
          </p:cNvPicPr>
          <p:nvPr/>
        </p:nvPicPr>
        <p:blipFill rotWithShape="1">
          <a:blip r:embed="rId3"/>
          <a:srcRect l="-4328" t="15026" r="-1" b="-1"/>
          <a:stretch/>
        </p:blipFill>
        <p:spPr>
          <a:xfrm>
            <a:off x="6943726" y="2324100"/>
            <a:ext cx="247650" cy="228600"/>
          </a:xfrm>
          <a:prstGeom prst="rect">
            <a:avLst/>
          </a:prstGeom>
        </p:spPr>
      </p:pic>
      <p:pic>
        <p:nvPicPr>
          <p:cNvPr id="16" name="Picture 15">
            <a:extLst>
              <a:ext uri="{FF2B5EF4-FFF2-40B4-BE49-F238E27FC236}">
                <a16:creationId xmlns:a16="http://schemas.microsoft.com/office/drawing/2014/main" id="{20F9597D-1B9C-402B-AE74-5A2C4C315455}"/>
              </a:ext>
            </a:extLst>
          </p:cNvPr>
          <p:cNvPicPr>
            <a:picLocks noChangeAspect="1"/>
          </p:cNvPicPr>
          <p:nvPr/>
        </p:nvPicPr>
        <p:blipFill>
          <a:blip r:embed="rId4"/>
          <a:stretch>
            <a:fillRect/>
          </a:stretch>
        </p:blipFill>
        <p:spPr>
          <a:xfrm>
            <a:off x="98426" y="88900"/>
            <a:ext cx="2235199" cy="3931957"/>
          </a:xfrm>
          <a:prstGeom prst="rect">
            <a:avLst/>
          </a:prstGeom>
        </p:spPr>
      </p:pic>
      <p:pic>
        <p:nvPicPr>
          <p:cNvPr id="18" name="Picture 17">
            <a:extLst>
              <a:ext uri="{FF2B5EF4-FFF2-40B4-BE49-F238E27FC236}">
                <a16:creationId xmlns:a16="http://schemas.microsoft.com/office/drawing/2014/main" id="{E142FD8A-9C87-4D7D-A32D-FBA787951547}"/>
              </a:ext>
            </a:extLst>
          </p:cNvPr>
          <p:cNvPicPr>
            <a:picLocks noChangeAspect="1"/>
          </p:cNvPicPr>
          <p:nvPr/>
        </p:nvPicPr>
        <p:blipFill>
          <a:blip r:embed="rId5"/>
          <a:stretch>
            <a:fillRect/>
          </a:stretch>
        </p:blipFill>
        <p:spPr>
          <a:xfrm>
            <a:off x="2412906" y="88900"/>
            <a:ext cx="2324526" cy="3931957"/>
          </a:xfrm>
          <a:prstGeom prst="rect">
            <a:avLst/>
          </a:prstGeom>
        </p:spPr>
      </p:pic>
    </p:spTree>
    <p:extLst>
      <p:ext uri="{BB962C8B-B14F-4D97-AF65-F5344CB8AC3E}">
        <p14:creationId xmlns:p14="http://schemas.microsoft.com/office/powerpoint/2010/main" val="1909757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A6B8FEF-36E2-40C3-BFC1-AFCF0670311A}"/>
              </a:ext>
            </a:extLst>
          </p:cNvPr>
          <p:cNvPicPr>
            <a:picLocks noChangeAspect="1"/>
          </p:cNvPicPr>
          <p:nvPr/>
        </p:nvPicPr>
        <p:blipFill rotWithShape="1">
          <a:blip r:embed="rId3"/>
          <a:srcRect l="3880" b="11214"/>
          <a:stretch/>
        </p:blipFill>
        <p:spPr>
          <a:xfrm>
            <a:off x="832737" y="1386159"/>
            <a:ext cx="2548239" cy="600220"/>
          </a:xfrm>
          <a:prstGeom prst="rect">
            <a:avLst/>
          </a:prstGeom>
        </p:spPr>
      </p:pic>
      <p:pic>
        <p:nvPicPr>
          <p:cNvPr id="9" name="Picture 8">
            <a:extLst>
              <a:ext uri="{FF2B5EF4-FFF2-40B4-BE49-F238E27FC236}">
                <a16:creationId xmlns:a16="http://schemas.microsoft.com/office/drawing/2014/main" id="{280B6485-EFDC-418A-91DD-6F27BF5A20F3}"/>
              </a:ext>
            </a:extLst>
          </p:cNvPr>
          <p:cNvPicPr>
            <a:picLocks noChangeAspect="1"/>
          </p:cNvPicPr>
          <p:nvPr/>
        </p:nvPicPr>
        <p:blipFill rotWithShape="1">
          <a:blip r:embed="rId4"/>
          <a:srcRect b="7246"/>
          <a:stretch/>
        </p:blipFill>
        <p:spPr>
          <a:xfrm>
            <a:off x="1285847" y="2648641"/>
            <a:ext cx="1642018" cy="1689946"/>
          </a:xfrm>
          <a:prstGeom prst="rect">
            <a:avLst/>
          </a:prstGeom>
        </p:spPr>
      </p:pic>
      <p:sp>
        <p:nvSpPr>
          <p:cNvPr id="7" name="TextBox 6">
            <a:extLst>
              <a:ext uri="{FF2B5EF4-FFF2-40B4-BE49-F238E27FC236}">
                <a16:creationId xmlns:a16="http://schemas.microsoft.com/office/drawing/2014/main" id="{F0C683E3-EE02-4F2B-9B90-D803560963D4}"/>
              </a:ext>
            </a:extLst>
          </p:cNvPr>
          <p:cNvSpPr txBox="1"/>
          <p:nvPr/>
        </p:nvSpPr>
        <p:spPr>
          <a:xfrm>
            <a:off x="3859620" y="1454150"/>
            <a:ext cx="4483554" cy="2998587"/>
          </a:xfrm>
          <a:prstGeom prst="rect">
            <a:avLst/>
          </a:prstGeom>
        </p:spPr>
        <p:txBody>
          <a:bodyPr vert="horz" lIns="91440" tIns="45720" rIns="91440" bIns="45720" rtlCol="0" anchor="t">
            <a:normAutofit/>
          </a:bodyPr>
          <a:lstStyle/>
          <a:p>
            <a:pPr>
              <a:spcBef>
                <a:spcPct val="20000"/>
              </a:spcBef>
              <a:spcAft>
                <a:spcPts val="600"/>
              </a:spcAft>
              <a:buClr>
                <a:srgbClr val="EDA243"/>
              </a:buClr>
              <a:buSzPct val="70000"/>
              <a:buFont typeface="Wingdings 2" charset="2"/>
            </a:pPr>
            <a:r>
              <a:rPr lang="en-US">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Write a setter function </a:t>
            </a:r>
          </a:p>
          <a:p>
            <a:pPr marL="342900" indent="-342900">
              <a:spcBef>
                <a:spcPct val="20000"/>
              </a:spcBef>
              <a:spcAft>
                <a:spcPts val="600"/>
              </a:spcAft>
              <a:buClr>
                <a:srgbClr val="EDA243"/>
              </a:buClr>
              <a:buSzPct val="70000"/>
              <a:buFont typeface="Wingdings 2" charset="2"/>
              <a:buAutoNum type="arabicPeriod"/>
            </a:pPr>
            <a:r>
              <a:rPr lang="en-US">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Pada koodingan kita menambahkan sebuah fungsi baru </a:t>
            </a:r>
          </a:p>
          <a:p>
            <a:pPr marL="457200" indent="-457200">
              <a:spcBef>
                <a:spcPct val="20000"/>
              </a:spcBef>
              <a:spcAft>
                <a:spcPts val="600"/>
              </a:spcAft>
              <a:buClr>
                <a:srgbClr val="EDA243"/>
              </a:buClr>
              <a:buSzPct val="70000"/>
              <a:buFont typeface="Wingdings 2" charset="2"/>
              <a:buAutoNum type="arabicPeriod"/>
            </a:pPr>
            <a:endParaRPr lang="en-US">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a:p>
            <a:pPr marL="342900" indent="-342900">
              <a:spcBef>
                <a:spcPct val="20000"/>
              </a:spcBef>
              <a:spcAft>
                <a:spcPts val="600"/>
              </a:spcAft>
              <a:buClr>
                <a:srgbClr val="EDA243"/>
              </a:buClr>
              <a:buSzPct val="70000"/>
              <a:buFont typeface="Wingdings 2" charset="2"/>
              <a:buAutoNum type="arabicPeriod"/>
            </a:pPr>
            <a:r>
              <a:rPr lang="en-US">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Lalu kita deploy dimana ada transaksi lama(atas) dan baru(bawah) kita dapat mehilangkan transaksi lama dan pakai transaksi baru </a:t>
            </a:r>
          </a:p>
        </p:txBody>
      </p:sp>
      <p:sp>
        <p:nvSpPr>
          <p:cNvPr id="6" name="Content Placeholder 2">
            <a:extLst>
              <a:ext uri="{FF2B5EF4-FFF2-40B4-BE49-F238E27FC236}">
                <a16:creationId xmlns:a16="http://schemas.microsoft.com/office/drawing/2014/main" id="{C2325A22-B3B5-4C4B-9DFB-0F61E132682E}"/>
              </a:ext>
            </a:extLst>
          </p:cNvPr>
          <p:cNvSpPr txBox="1">
            <a:spLocks/>
          </p:cNvSpPr>
          <p:nvPr/>
        </p:nvSpPr>
        <p:spPr>
          <a:xfrm>
            <a:off x="5531913" y="931363"/>
            <a:ext cx="3612087" cy="5144455"/>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ID" sz="2000" dirty="0">
              <a:solidFill>
                <a:schemeClr val="bg1"/>
              </a:solidFill>
              <a:latin typeface="Adobe Garamond Pro Bold" panose="02020702060506020403" pitchFamily="18" charset="0"/>
            </a:endParaRPr>
          </a:p>
        </p:txBody>
      </p:sp>
    </p:spTree>
    <p:extLst>
      <p:ext uri="{BB962C8B-B14F-4D97-AF65-F5344CB8AC3E}">
        <p14:creationId xmlns:p14="http://schemas.microsoft.com/office/powerpoint/2010/main" val="359556774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B48A27A-09B2-4AA0-A922-BFF6C418178E}"/>
              </a:ext>
            </a:extLst>
          </p:cNvPr>
          <p:cNvPicPr>
            <a:picLocks noChangeAspect="1"/>
          </p:cNvPicPr>
          <p:nvPr/>
        </p:nvPicPr>
        <p:blipFill rotWithShape="1">
          <a:blip r:embed="rId3"/>
          <a:srcRect t="85" r="4" b="1562"/>
          <a:stretch/>
        </p:blipFill>
        <p:spPr>
          <a:xfrm>
            <a:off x="652567" y="-2"/>
            <a:ext cx="3429000" cy="2900933"/>
          </a:xfrm>
          <a:custGeom>
            <a:avLst/>
            <a:gdLst/>
            <a:ahLst/>
            <a:cxnLst/>
            <a:rect l="l" t="t" r="r" b="b"/>
            <a:pathLst>
              <a:path w="4572000" h="3867912">
                <a:moveTo>
                  <a:pt x="0" y="0"/>
                </a:moveTo>
                <a:lnTo>
                  <a:pt x="4572000" y="0"/>
                </a:lnTo>
                <a:lnTo>
                  <a:pt x="4572000" y="3704966"/>
                </a:lnTo>
                <a:cubicBezTo>
                  <a:pt x="4572000" y="3794959"/>
                  <a:pt x="4499047" y="3867912"/>
                  <a:pt x="4409054" y="3867912"/>
                </a:cubicBezTo>
                <a:lnTo>
                  <a:pt x="162946" y="3867912"/>
                </a:lnTo>
                <a:cubicBezTo>
                  <a:pt x="72953" y="3867912"/>
                  <a:pt x="0" y="3794959"/>
                  <a:pt x="0" y="3704966"/>
                </a:cubicBezTo>
                <a:close/>
              </a:path>
            </a:pathLst>
          </a:custGeom>
        </p:spPr>
      </p:pic>
      <p:pic>
        <p:nvPicPr>
          <p:cNvPr id="8" name="Picture 7">
            <a:extLst>
              <a:ext uri="{FF2B5EF4-FFF2-40B4-BE49-F238E27FC236}">
                <a16:creationId xmlns:a16="http://schemas.microsoft.com/office/drawing/2014/main" id="{575AB9F5-5F80-43CD-A5D7-4BA79FB80BEA}"/>
              </a:ext>
            </a:extLst>
          </p:cNvPr>
          <p:cNvPicPr>
            <a:picLocks noChangeAspect="1"/>
          </p:cNvPicPr>
          <p:nvPr/>
        </p:nvPicPr>
        <p:blipFill rotWithShape="1">
          <a:blip r:embed="rId4"/>
          <a:srcRect t="15444" r="3" b="10876"/>
          <a:stretch/>
        </p:blipFill>
        <p:spPr>
          <a:xfrm>
            <a:off x="652567" y="3304381"/>
            <a:ext cx="3429000" cy="1839119"/>
          </a:xfrm>
          <a:custGeom>
            <a:avLst/>
            <a:gdLst/>
            <a:ahLst/>
            <a:cxnLst/>
            <a:rect l="l" t="t" r="r" b="b"/>
            <a:pathLst>
              <a:path w="4572000" h="2452159">
                <a:moveTo>
                  <a:pt x="162946" y="0"/>
                </a:moveTo>
                <a:lnTo>
                  <a:pt x="4409054" y="0"/>
                </a:lnTo>
                <a:cubicBezTo>
                  <a:pt x="4499047" y="0"/>
                  <a:pt x="4572000" y="72953"/>
                  <a:pt x="4572000" y="162946"/>
                </a:cubicBezTo>
                <a:lnTo>
                  <a:pt x="4572000" y="2452159"/>
                </a:lnTo>
                <a:lnTo>
                  <a:pt x="0" y="2452159"/>
                </a:lnTo>
                <a:lnTo>
                  <a:pt x="0" y="162946"/>
                </a:lnTo>
                <a:cubicBezTo>
                  <a:pt x="0" y="72953"/>
                  <a:pt x="72953" y="0"/>
                  <a:pt x="162946" y="0"/>
                </a:cubicBezTo>
                <a:close/>
              </a:path>
            </a:pathLst>
          </a:custGeom>
        </p:spPr>
      </p:pic>
      <p:sp>
        <p:nvSpPr>
          <p:cNvPr id="6" name="Content Placeholder 2">
            <a:extLst>
              <a:ext uri="{FF2B5EF4-FFF2-40B4-BE49-F238E27FC236}">
                <a16:creationId xmlns:a16="http://schemas.microsoft.com/office/drawing/2014/main" id="{C2325A22-B3B5-4C4B-9DFB-0F61E132682E}"/>
              </a:ext>
            </a:extLst>
          </p:cNvPr>
          <p:cNvSpPr txBox="1">
            <a:spLocks/>
          </p:cNvSpPr>
          <p:nvPr/>
        </p:nvSpPr>
        <p:spPr>
          <a:xfrm>
            <a:off x="4857579" y="2233979"/>
            <a:ext cx="3797592" cy="2046897"/>
          </a:xfrm>
          <a:prstGeom prst="rect">
            <a:avLst/>
          </a:prstGeom>
        </p:spPr>
        <p:txBody>
          <a:bodyPr vert="horz" lIns="91440" tIns="45720" rIns="91440" bIns="45720" rtlCol="0" anchor="t">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457200">
              <a:lnSpc>
                <a:spcPct val="90000"/>
              </a:lnSpc>
              <a:spcAft>
                <a:spcPts val="600"/>
              </a:spcAft>
              <a:buClr>
                <a:srgbClr val="F8A839"/>
              </a:buClr>
              <a:buSzPct val="70000"/>
              <a:buFont typeface="Wingdings 2" charset="2"/>
            </a:pPr>
            <a:r>
              <a:rPr lang="en-US" sz="15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Pada transaksi baru ini kita klik “set myUnit” maka akan output nya menjadi 0</a:t>
            </a:r>
          </a:p>
          <a:p>
            <a:pPr defTabSz="457200">
              <a:lnSpc>
                <a:spcPct val="90000"/>
              </a:lnSpc>
              <a:spcAft>
                <a:spcPts val="600"/>
              </a:spcAft>
              <a:buClr>
                <a:srgbClr val="F8A839"/>
              </a:buClr>
              <a:buSzPct val="70000"/>
              <a:buFont typeface="Wingdings 2" charset="2"/>
            </a:pPr>
            <a:endParaRPr lang="en-US" sz="15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a:p>
            <a:pPr marL="990600" defTabSz="457200">
              <a:lnSpc>
                <a:spcPct val="90000"/>
              </a:lnSpc>
              <a:spcAft>
                <a:spcPts val="600"/>
              </a:spcAft>
              <a:buClr>
                <a:srgbClr val="F8A839"/>
              </a:buClr>
              <a:buSzPct val="70000"/>
              <a:buFont typeface="Wingdings 2" charset="2"/>
            </a:pPr>
            <a:r>
              <a:rPr lang="en-US" sz="15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Lalu kita isi kolom myUnit nya “5” lalu klik set myUnit</a:t>
            </a:r>
          </a:p>
          <a:p>
            <a:pPr defTabSz="457200">
              <a:lnSpc>
                <a:spcPct val="90000"/>
              </a:lnSpc>
              <a:spcAft>
                <a:spcPts val="600"/>
              </a:spcAft>
              <a:buClr>
                <a:srgbClr val="F8A839"/>
              </a:buClr>
              <a:buSzPct val="70000"/>
              <a:buFont typeface="Wingdings 2" charset="2"/>
            </a:pPr>
            <a:endParaRPr lang="en-US" sz="15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p:txBody>
      </p:sp>
    </p:spTree>
    <p:extLst>
      <p:ext uri="{BB962C8B-B14F-4D97-AF65-F5344CB8AC3E}">
        <p14:creationId xmlns:p14="http://schemas.microsoft.com/office/powerpoint/2010/main" val="38600378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18C7719-C39A-48C5-A336-51235CA18CB3}"/>
              </a:ext>
            </a:extLst>
          </p:cNvPr>
          <p:cNvPicPr>
            <a:picLocks noChangeAspect="1"/>
          </p:cNvPicPr>
          <p:nvPr/>
        </p:nvPicPr>
        <p:blipFill>
          <a:blip r:embed="rId3"/>
          <a:stretch>
            <a:fillRect/>
          </a:stretch>
        </p:blipFill>
        <p:spPr>
          <a:xfrm>
            <a:off x="482601" y="761374"/>
            <a:ext cx="8195145" cy="1720981"/>
          </a:xfrm>
          <a:prstGeom prst="rect">
            <a:avLst/>
          </a:prstGeom>
        </p:spPr>
      </p:pic>
      <p:sp>
        <p:nvSpPr>
          <p:cNvPr id="7" name="TextBox 6">
            <a:extLst>
              <a:ext uri="{FF2B5EF4-FFF2-40B4-BE49-F238E27FC236}">
                <a16:creationId xmlns:a16="http://schemas.microsoft.com/office/drawing/2014/main" id="{2143C883-C12C-4A95-B9BD-7F3A720B569C}"/>
              </a:ext>
            </a:extLst>
          </p:cNvPr>
          <p:cNvSpPr txBox="1"/>
          <p:nvPr/>
        </p:nvSpPr>
        <p:spPr>
          <a:xfrm>
            <a:off x="3854826" y="3156165"/>
            <a:ext cx="4822920" cy="1387988"/>
          </a:xfrm>
          <a:prstGeom prst="rect">
            <a:avLst/>
          </a:prstGeom>
        </p:spPr>
        <p:txBody>
          <a:bodyPr vert="horz" lIns="91440" tIns="45720" rIns="91440" bIns="45720" rtlCol="0" anchor="ctr">
            <a:normAutofit/>
          </a:bodyPr>
          <a:lstStyle/>
          <a:p>
            <a:pPr marL="342900" indent="-342900">
              <a:spcBef>
                <a:spcPct val="20000"/>
              </a:spcBef>
              <a:spcAft>
                <a:spcPts val="600"/>
              </a:spcAft>
              <a:buClr>
                <a:srgbClr val="03BEF3"/>
              </a:buClr>
              <a:buSzPct val="70000"/>
              <a:buFont typeface="Wingdings 2" charset="2"/>
              <a:buChar char="•"/>
            </a:pPr>
            <a:r>
              <a:rPr lang="en-US">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Dan ini adalah hasil transaksi nya </a:t>
            </a:r>
          </a:p>
        </p:txBody>
      </p:sp>
    </p:spTree>
    <p:extLst>
      <p:ext uri="{BB962C8B-B14F-4D97-AF65-F5344CB8AC3E}">
        <p14:creationId xmlns:p14="http://schemas.microsoft.com/office/powerpoint/2010/main" val="221908628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a:extLst>
              <a:ext uri="{FF2B5EF4-FFF2-40B4-BE49-F238E27FC236}">
                <a16:creationId xmlns:a16="http://schemas.microsoft.com/office/drawing/2014/main" id="{C2325A22-B3B5-4C4B-9DFB-0F61E132682E}"/>
              </a:ext>
            </a:extLst>
          </p:cNvPr>
          <p:cNvSpPr txBox="1">
            <a:spLocks/>
          </p:cNvSpPr>
          <p:nvPr/>
        </p:nvSpPr>
        <p:spPr>
          <a:xfrm>
            <a:off x="4236513" y="1255257"/>
            <a:ext cx="4060956" cy="5144455"/>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dirty="0">
                <a:solidFill>
                  <a:schemeClr val="bg1"/>
                </a:solidFill>
                <a:latin typeface="Adobe Garamond Pro Bold" panose="02020702060506020403" pitchFamily="18" charset="0"/>
              </a:rPr>
              <a:t>Lalu </a:t>
            </a:r>
            <a:r>
              <a:rPr lang="en-US" sz="2000" dirty="0" err="1">
                <a:solidFill>
                  <a:schemeClr val="bg1"/>
                </a:solidFill>
                <a:latin typeface="Adobe Garamond Pro Bold" panose="02020702060506020403" pitchFamily="18" charset="0"/>
              </a:rPr>
              <a:t>kita</a:t>
            </a:r>
            <a:r>
              <a:rPr lang="en-US" sz="2000" dirty="0">
                <a:solidFill>
                  <a:schemeClr val="bg1"/>
                </a:solidFill>
                <a:latin typeface="Adobe Garamond Pro Bold" panose="02020702060506020403" pitchFamily="18" charset="0"/>
              </a:rPr>
              <a:t> </a:t>
            </a:r>
            <a:r>
              <a:rPr lang="en-US" sz="2000" dirty="0" err="1">
                <a:solidFill>
                  <a:schemeClr val="bg1"/>
                </a:solidFill>
                <a:latin typeface="Adobe Garamond Pro Bold" panose="02020702060506020403" pitchFamily="18" charset="0"/>
              </a:rPr>
              <a:t>klik</a:t>
            </a:r>
            <a:r>
              <a:rPr lang="en-US" sz="2000" dirty="0">
                <a:solidFill>
                  <a:schemeClr val="bg1"/>
                </a:solidFill>
                <a:latin typeface="Adobe Garamond Pro Bold" panose="02020702060506020403" pitchFamily="18" charset="0"/>
              </a:rPr>
              <a:t> “</a:t>
            </a:r>
            <a:r>
              <a:rPr lang="en-US" sz="2000" dirty="0" err="1">
                <a:solidFill>
                  <a:schemeClr val="bg1"/>
                </a:solidFill>
                <a:latin typeface="Adobe Garamond Pro Bold" panose="02020702060506020403" pitchFamily="18" charset="0"/>
              </a:rPr>
              <a:t>myUnit</a:t>
            </a:r>
            <a:r>
              <a:rPr lang="en-US" sz="2000" dirty="0">
                <a:solidFill>
                  <a:schemeClr val="bg1"/>
                </a:solidFill>
                <a:latin typeface="Adobe Garamond Pro Bold" panose="02020702060506020403" pitchFamily="18" charset="0"/>
              </a:rPr>
              <a:t>” </a:t>
            </a:r>
            <a:r>
              <a:rPr lang="en-US" sz="2000" dirty="0" err="1">
                <a:solidFill>
                  <a:schemeClr val="bg1"/>
                </a:solidFill>
                <a:latin typeface="Adobe Garamond Pro Bold" panose="02020702060506020403" pitchFamily="18" charset="0"/>
              </a:rPr>
              <a:t>maka</a:t>
            </a:r>
            <a:r>
              <a:rPr lang="en-US" sz="2000" dirty="0">
                <a:solidFill>
                  <a:schemeClr val="bg1"/>
                </a:solidFill>
                <a:latin typeface="Adobe Garamond Pro Bold" panose="02020702060506020403" pitchFamily="18" charset="0"/>
              </a:rPr>
              <a:t> </a:t>
            </a:r>
            <a:r>
              <a:rPr lang="en-US" sz="2000" dirty="0" err="1">
                <a:solidFill>
                  <a:schemeClr val="bg1"/>
                </a:solidFill>
                <a:latin typeface="Adobe Garamond Pro Bold" panose="02020702060506020403" pitchFamily="18" charset="0"/>
              </a:rPr>
              <a:t>kita</a:t>
            </a:r>
            <a:r>
              <a:rPr lang="en-US" sz="2000" dirty="0">
                <a:solidFill>
                  <a:schemeClr val="bg1"/>
                </a:solidFill>
                <a:latin typeface="Adobe Garamond Pro Bold" panose="02020702060506020403" pitchFamily="18" charset="0"/>
              </a:rPr>
              <a:t> yang </a:t>
            </a:r>
            <a:r>
              <a:rPr lang="en-US" sz="2000" dirty="0" err="1">
                <a:solidFill>
                  <a:schemeClr val="bg1"/>
                </a:solidFill>
                <a:latin typeface="Adobe Garamond Pro Bold" panose="02020702060506020403" pitchFamily="18" charset="0"/>
              </a:rPr>
              <a:t>hanya</a:t>
            </a:r>
            <a:r>
              <a:rPr lang="en-US" sz="2000" dirty="0">
                <a:solidFill>
                  <a:schemeClr val="bg1"/>
                </a:solidFill>
                <a:latin typeface="Adobe Garamond Pro Bold" panose="02020702060506020403" pitchFamily="18" charset="0"/>
              </a:rPr>
              <a:t> </a:t>
            </a:r>
            <a:r>
              <a:rPr lang="en-US" sz="2000" dirty="0" err="1">
                <a:solidFill>
                  <a:schemeClr val="bg1"/>
                </a:solidFill>
                <a:latin typeface="Adobe Garamond Pro Bold" panose="02020702060506020403" pitchFamily="18" charset="0"/>
              </a:rPr>
              <a:t>membaca</a:t>
            </a:r>
            <a:r>
              <a:rPr lang="en-US" sz="2000" dirty="0">
                <a:solidFill>
                  <a:schemeClr val="bg1"/>
                </a:solidFill>
                <a:latin typeface="Adobe Garamond Pro Bold" panose="02020702060506020403" pitchFamily="18" charset="0"/>
              </a:rPr>
              <a:t> </a:t>
            </a:r>
            <a:r>
              <a:rPr lang="en-US" sz="2000" dirty="0" err="1">
                <a:solidFill>
                  <a:schemeClr val="bg1"/>
                </a:solidFill>
                <a:latin typeface="Adobe Garamond Pro Bold" panose="02020702060506020403" pitchFamily="18" charset="0"/>
              </a:rPr>
              <a:t>nilai</a:t>
            </a:r>
            <a:r>
              <a:rPr lang="en-US" sz="2000" dirty="0">
                <a:solidFill>
                  <a:schemeClr val="bg1"/>
                </a:solidFill>
                <a:latin typeface="Adobe Garamond Pro Bold" panose="02020702060506020403" pitchFamily="18" charset="0"/>
              </a:rPr>
              <a:t>, </a:t>
            </a:r>
            <a:r>
              <a:rPr lang="en-US" sz="2000" dirty="0" err="1">
                <a:solidFill>
                  <a:schemeClr val="bg1"/>
                </a:solidFill>
                <a:latin typeface="Adobe Garamond Pro Bold" panose="02020702060506020403" pitchFamily="18" charset="0"/>
              </a:rPr>
              <a:t>maka</a:t>
            </a:r>
            <a:r>
              <a:rPr lang="en-US" sz="2000" dirty="0">
                <a:solidFill>
                  <a:schemeClr val="bg1"/>
                </a:solidFill>
                <a:latin typeface="Adobe Garamond Pro Bold" panose="02020702060506020403" pitchFamily="18" charset="0"/>
              </a:rPr>
              <a:t> </a:t>
            </a:r>
            <a:r>
              <a:rPr lang="en-US" sz="2000" dirty="0" err="1">
                <a:solidFill>
                  <a:schemeClr val="bg1"/>
                </a:solidFill>
                <a:latin typeface="Adobe Garamond Pro Bold" panose="02020702060506020403" pitchFamily="18" charset="0"/>
              </a:rPr>
              <a:t>tidak</a:t>
            </a:r>
            <a:r>
              <a:rPr lang="en-US" sz="2000" dirty="0">
                <a:solidFill>
                  <a:schemeClr val="bg1"/>
                </a:solidFill>
                <a:latin typeface="Adobe Garamond Pro Bold" panose="02020702060506020403" pitchFamily="18" charset="0"/>
              </a:rPr>
              <a:t> </a:t>
            </a:r>
            <a:r>
              <a:rPr lang="en-US" sz="2000" dirty="0" err="1">
                <a:solidFill>
                  <a:schemeClr val="bg1"/>
                </a:solidFill>
                <a:latin typeface="Adobe Garamond Pro Bold" panose="02020702060506020403" pitchFamily="18" charset="0"/>
              </a:rPr>
              <a:t>ada</a:t>
            </a:r>
            <a:r>
              <a:rPr lang="en-US" sz="2000" dirty="0">
                <a:solidFill>
                  <a:schemeClr val="bg1"/>
                </a:solidFill>
                <a:latin typeface="Adobe Garamond Pro Bold" panose="02020702060506020403" pitchFamily="18" charset="0"/>
              </a:rPr>
              <a:t> </a:t>
            </a:r>
            <a:r>
              <a:rPr lang="en-US" sz="2000" dirty="0" err="1">
                <a:solidFill>
                  <a:schemeClr val="bg1"/>
                </a:solidFill>
                <a:latin typeface="Adobe Garamond Pro Bold" panose="02020702060506020403" pitchFamily="18" charset="0"/>
              </a:rPr>
              <a:t>transaksi</a:t>
            </a:r>
            <a:r>
              <a:rPr lang="en-US" sz="2000" dirty="0">
                <a:solidFill>
                  <a:schemeClr val="bg1"/>
                </a:solidFill>
                <a:latin typeface="Adobe Garamond Pro Bold" panose="02020702060506020403" pitchFamily="18" charset="0"/>
              </a:rPr>
              <a:t> yang </a:t>
            </a:r>
            <a:r>
              <a:rPr lang="en-US" sz="2000" dirty="0" err="1">
                <a:solidFill>
                  <a:schemeClr val="bg1"/>
                </a:solidFill>
                <a:latin typeface="Adobe Garamond Pro Bold" panose="02020702060506020403" pitchFamily="18" charset="0"/>
              </a:rPr>
              <a:t>dikirim</a:t>
            </a:r>
            <a:r>
              <a:rPr lang="en-US" sz="2000" dirty="0">
                <a:solidFill>
                  <a:schemeClr val="bg1"/>
                </a:solidFill>
                <a:latin typeface="Adobe Garamond Pro Bold" panose="02020702060506020403" pitchFamily="18" charset="0"/>
              </a:rPr>
              <a:t> </a:t>
            </a:r>
            <a:r>
              <a:rPr lang="en-US" sz="2000" dirty="0" err="1">
                <a:solidFill>
                  <a:schemeClr val="bg1"/>
                </a:solidFill>
                <a:latin typeface="Adobe Garamond Pro Bold" panose="02020702060506020403" pitchFamily="18" charset="0"/>
              </a:rPr>
              <a:t>ke</a:t>
            </a:r>
            <a:r>
              <a:rPr lang="en-US" sz="2000" dirty="0">
                <a:solidFill>
                  <a:schemeClr val="bg1"/>
                </a:solidFill>
                <a:latin typeface="Adobe Garamond Pro Bold" panose="02020702060506020403" pitchFamily="18" charset="0"/>
              </a:rPr>
              <a:t> </a:t>
            </a:r>
            <a:r>
              <a:rPr lang="en-US" sz="2000" dirty="0" err="1">
                <a:solidFill>
                  <a:schemeClr val="bg1"/>
                </a:solidFill>
                <a:latin typeface="Adobe Garamond Pro Bold" panose="02020702060506020403" pitchFamily="18" charset="0"/>
              </a:rPr>
              <a:t>jaringan</a:t>
            </a:r>
            <a:r>
              <a:rPr lang="en-US" sz="2000" dirty="0">
                <a:solidFill>
                  <a:schemeClr val="bg1"/>
                </a:solidFill>
                <a:latin typeface="Adobe Garamond Pro Bold" panose="02020702060506020403" pitchFamily="18" charset="0"/>
              </a:rPr>
              <a:t> </a:t>
            </a:r>
            <a:r>
              <a:rPr lang="en-US" sz="2000" dirty="0" err="1">
                <a:solidFill>
                  <a:schemeClr val="bg1"/>
                </a:solidFill>
                <a:latin typeface="Adobe Garamond Pro Bold" panose="02020702060506020403" pitchFamily="18" charset="0"/>
              </a:rPr>
              <a:t>melainkan</a:t>
            </a:r>
            <a:r>
              <a:rPr lang="en-US" sz="2000" dirty="0">
                <a:solidFill>
                  <a:schemeClr val="bg1"/>
                </a:solidFill>
                <a:latin typeface="Adobe Garamond Pro Bold" panose="02020702060506020403" pitchFamily="18" charset="0"/>
              </a:rPr>
              <a:t> </a:t>
            </a:r>
            <a:r>
              <a:rPr lang="en-US" sz="2000" dirty="0" err="1">
                <a:solidFill>
                  <a:schemeClr val="bg1"/>
                </a:solidFill>
                <a:latin typeface="Adobe Garamond Pro Bold" panose="02020702060506020403" pitchFamily="18" charset="0"/>
              </a:rPr>
              <a:t>panggilan</a:t>
            </a:r>
            <a:r>
              <a:rPr lang="en-US" sz="2000" dirty="0">
                <a:solidFill>
                  <a:schemeClr val="bg1"/>
                </a:solidFill>
                <a:latin typeface="Adobe Garamond Pro Bold" panose="02020702060506020403" pitchFamily="18" charset="0"/>
              </a:rPr>
              <a:t> </a:t>
            </a:r>
            <a:r>
              <a:rPr lang="en-US" sz="2000" dirty="0" err="1">
                <a:solidFill>
                  <a:schemeClr val="bg1"/>
                </a:solidFill>
                <a:latin typeface="Adobe Garamond Pro Bold" panose="02020702060506020403" pitchFamily="18" charset="0"/>
              </a:rPr>
              <a:t>tersebut</a:t>
            </a:r>
            <a:r>
              <a:rPr lang="en-US" sz="2000" dirty="0">
                <a:solidFill>
                  <a:schemeClr val="bg1"/>
                </a:solidFill>
                <a:latin typeface="Adobe Garamond Pro Bold" panose="02020702060506020403" pitchFamily="18" charset="0"/>
              </a:rPr>
              <a:t> </a:t>
            </a:r>
            <a:r>
              <a:rPr lang="en-US" sz="2000" dirty="0" err="1">
                <a:solidFill>
                  <a:schemeClr val="bg1"/>
                </a:solidFill>
                <a:latin typeface="Adobe Garamond Pro Bold" panose="02020702060506020403" pitchFamily="18" charset="0"/>
              </a:rPr>
              <a:t>sehingga</a:t>
            </a:r>
            <a:r>
              <a:rPr lang="en-US" sz="2000" dirty="0">
                <a:solidFill>
                  <a:schemeClr val="bg1"/>
                </a:solidFill>
                <a:latin typeface="Adobe Garamond Pro Bold" panose="02020702060506020403" pitchFamily="18" charset="0"/>
              </a:rPr>
              <a:t> </a:t>
            </a:r>
            <a:r>
              <a:rPr lang="en-US" sz="2000" dirty="0" err="1">
                <a:solidFill>
                  <a:schemeClr val="bg1"/>
                </a:solidFill>
                <a:latin typeface="Adobe Garamond Pro Bold" panose="02020702060506020403" pitchFamily="18" charset="0"/>
              </a:rPr>
              <a:t>kita</a:t>
            </a:r>
            <a:r>
              <a:rPr lang="en-US" sz="2000" dirty="0">
                <a:solidFill>
                  <a:schemeClr val="bg1"/>
                </a:solidFill>
                <a:latin typeface="Adobe Garamond Pro Bold" panose="02020702060506020403" pitchFamily="18" charset="0"/>
              </a:rPr>
              <a:t> </a:t>
            </a:r>
            <a:r>
              <a:rPr lang="en-US" sz="2000" dirty="0" err="1">
                <a:solidFill>
                  <a:schemeClr val="bg1"/>
                </a:solidFill>
                <a:latin typeface="Adobe Garamond Pro Bold" panose="02020702060506020403" pitchFamily="18" charset="0"/>
              </a:rPr>
              <a:t>dapat</a:t>
            </a:r>
            <a:r>
              <a:rPr lang="en-US" sz="2000" dirty="0">
                <a:solidFill>
                  <a:schemeClr val="bg1"/>
                </a:solidFill>
                <a:latin typeface="Adobe Garamond Pro Bold" panose="02020702060506020403" pitchFamily="18" charset="0"/>
              </a:rPr>
              <a:t> </a:t>
            </a:r>
            <a:r>
              <a:rPr lang="en-US" sz="2000" dirty="0" err="1">
                <a:solidFill>
                  <a:schemeClr val="bg1"/>
                </a:solidFill>
                <a:latin typeface="Adobe Garamond Pro Bold" panose="02020702060506020403" pitchFamily="18" charset="0"/>
              </a:rPr>
              <a:t>melihat</a:t>
            </a:r>
            <a:r>
              <a:rPr lang="en-US" sz="2000" dirty="0">
                <a:solidFill>
                  <a:schemeClr val="bg1"/>
                </a:solidFill>
                <a:latin typeface="Adobe Garamond Pro Bold" panose="02020702060506020403" pitchFamily="18" charset="0"/>
              </a:rPr>
              <a:t> </a:t>
            </a:r>
            <a:r>
              <a:rPr lang="en-US" sz="2000" dirty="0" err="1">
                <a:solidFill>
                  <a:schemeClr val="bg1"/>
                </a:solidFill>
                <a:latin typeface="Adobe Garamond Pro Bold" panose="02020702060506020403" pitchFamily="18" charset="0"/>
              </a:rPr>
              <a:t>hasil</a:t>
            </a:r>
            <a:r>
              <a:rPr lang="en-US" sz="2000" dirty="0">
                <a:solidFill>
                  <a:schemeClr val="bg1"/>
                </a:solidFill>
                <a:latin typeface="Adobe Garamond Pro Bold" panose="02020702060506020403" pitchFamily="18" charset="0"/>
              </a:rPr>
              <a:t> </a:t>
            </a:r>
            <a:r>
              <a:rPr lang="en-US" sz="2000" dirty="0" err="1">
                <a:solidFill>
                  <a:schemeClr val="bg1"/>
                </a:solidFill>
                <a:latin typeface="Adobe Garamond Pro Bold" panose="02020702060506020403" pitchFamily="18" charset="0"/>
              </a:rPr>
              <a:t>nya</a:t>
            </a:r>
            <a:r>
              <a:rPr lang="en-US" sz="2000" dirty="0">
                <a:solidFill>
                  <a:schemeClr val="bg1"/>
                </a:solidFill>
                <a:latin typeface="Adobe Garamond Pro Bold" panose="02020702060506020403" pitchFamily="18" charset="0"/>
              </a:rPr>
              <a:t> </a:t>
            </a:r>
            <a:r>
              <a:rPr lang="en-US" sz="2000" dirty="0" err="1">
                <a:solidFill>
                  <a:schemeClr val="bg1"/>
                </a:solidFill>
                <a:latin typeface="Adobe Garamond Pro Bold" panose="02020702060506020403" pitchFamily="18" charset="0"/>
              </a:rPr>
              <a:t>dari</a:t>
            </a:r>
            <a:r>
              <a:rPr lang="en-US" sz="2000" dirty="0">
                <a:solidFill>
                  <a:schemeClr val="bg1"/>
                </a:solidFill>
                <a:latin typeface="Adobe Garamond Pro Bold" panose="02020702060506020403" pitchFamily="18" charset="0"/>
              </a:rPr>
              <a:t> </a:t>
            </a:r>
            <a:r>
              <a:rPr lang="en-US" sz="2000" dirty="0" err="1">
                <a:solidFill>
                  <a:schemeClr val="bg1"/>
                </a:solidFill>
                <a:latin typeface="Adobe Garamond Pro Bold" panose="02020702060506020403" pitchFamily="18" charset="0"/>
              </a:rPr>
              <a:t>gambar</a:t>
            </a:r>
            <a:r>
              <a:rPr lang="en-US" sz="2000" dirty="0">
                <a:solidFill>
                  <a:schemeClr val="bg1"/>
                </a:solidFill>
                <a:latin typeface="Adobe Garamond Pro Bold" panose="02020702060506020403" pitchFamily="18" charset="0"/>
              </a:rPr>
              <a:t> di </a:t>
            </a:r>
            <a:r>
              <a:rPr lang="en-US" sz="2000" dirty="0" err="1">
                <a:solidFill>
                  <a:schemeClr val="bg1"/>
                </a:solidFill>
                <a:latin typeface="Adobe Garamond Pro Bold" panose="02020702060506020403" pitchFamily="18" charset="0"/>
              </a:rPr>
              <a:t>bawah</a:t>
            </a:r>
            <a:r>
              <a:rPr lang="en-US" sz="2000" dirty="0">
                <a:solidFill>
                  <a:schemeClr val="bg1"/>
                </a:solidFill>
                <a:latin typeface="Adobe Garamond Pro Bold" panose="02020702060506020403" pitchFamily="18" charset="0"/>
              </a:rPr>
              <a:t> </a:t>
            </a:r>
            <a:r>
              <a:rPr lang="en-US" sz="2000" dirty="0" err="1">
                <a:solidFill>
                  <a:schemeClr val="bg1"/>
                </a:solidFill>
                <a:latin typeface="Adobe Garamond Pro Bold" panose="02020702060506020403" pitchFamily="18" charset="0"/>
              </a:rPr>
              <a:t>ini</a:t>
            </a:r>
            <a:r>
              <a:rPr lang="en-US" sz="2000" dirty="0">
                <a:solidFill>
                  <a:schemeClr val="bg1"/>
                </a:solidFill>
                <a:latin typeface="Adobe Garamond Pro Bold" panose="02020702060506020403" pitchFamily="18" charset="0"/>
              </a:rPr>
              <a:t>.</a:t>
            </a:r>
          </a:p>
          <a:p>
            <a:endParaRPr lang="en-ID" sz="2000" dirty="0">
              <a:solidFill>
                <a:schemeClr val="bg1"/>
              </a:solidFill>
              <a:latin typeface="Adobe Garamond Pro Bold" panose="02020702060506020403" pitchFamily="18" charset="0"/>
            </a:endParaRPr>
          </a:p>
        </p:txBody>
      </p:sp>
      <p:pic>
        <p:nvPicPr>
          <p:cNvPr id="4" name="Picture 3">
            <a:extLst>
              <a:ext uri="{FF2B5EF4-FFF2-40B4-BE49-F238E27FC236}">
                <a16:creationId xmlns:a16="http://schemas.microsoft.com/office/drawing/2014/main" id="{9633375E-C11A-4E13-99F9-A67BA6B02EDD}"/>
              </a:ext>
            </a:extLst>
          </p:cNvPr>
          <p:cNvPicPr>
            <a:picLocks noChangeAspect="1"/>
          </p:cNvPicPr>
          <p:nvPr/>
        </p:nvPicPr>
        <p:blipFill>
          <a:blip r:embed="rId2"/>
          <a:stretch>
            <a:fillRect/>
          </a:stretch>
        </p:blipFill>
        <p:spPr>
          <a:xfrm>
            <a:off x="334010" y="855430"/>
            <a:ext cx="2614930" cy="2097279"/>
          </a:xfrm>
          <a:prstGeom prst="rect">
            <a:avLst/>
          </a:prstGeom>
        </p:spPr>
      </p:pic>
      <p:pic>
        <p:nvPicPr>
          <p:cNvPr id="7" name="Picture 6">
            <a:extLst>
              <a:ext uri="{FF2B5EF4-FFF2-40B4-BE49-F238E27FC236}">
                <a16:creationId xmlns:a16="http://schemas.microsoft.com/office/drawing/2014/main" id="{99E88715-AE6B-4F62-ADC0-FFC496A8B827}"/>
              </a:ext>
            </a:extLst>
          </p:cNvPr>
          <p:cNvPicPr>
            <a:picLocks noChangeAspect="1"/>
          </p:cNvPicPr>
          <p:nvPr/>
        </p:nvPicPr>
        <p:blipFill>
          <a:blip r:embed="rId3"/>
          <a:stretch>
            <a:fillRect/>
          </a:stretch>
        </p:blipFill>
        <p:spPr>
          <a:xfrm>
            <a:off x="2399359" y="3239430"/>
            <a:ext cx="6744641" cy="323895"/>
          </a:xfrm>
          <a:prstGeom prst="rect">
            <a:avLst/>
          </a:prstGeom>
        </p:spPr>
      </p:pic>
    </p:spTree>
    <p:extLst>
      <p:ext uri="{BB962C8B-B14F-4D97-AF65-F5344CB8AC3E}">
        <p14:creationId xmlns:p14="http://schemas.microsoft.com/office/powerpoint/2010/main" val="399810279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pic>
        <p:nvPicPr>
          <p:cNvPr id="9" name="Picture 8" descr="Angled shot of pen on a graph">
            <a:extLst>
              <a:ext uri="{FF2B5EF4-FFF2-40B4-BE49-F238E27FC236}">
                <a16:creationId xmlns:a16="http://schemas.microsoft.com/office/drawing/2014/main" id="{3FD3F497-D8D3-9286-EF3A-3013F75B1655}"/>
              </a:ext>
            </a:extLst>
          </p:cNvPr>
          <p:cNvPicPr>
            <a:picLocks noChangeAspect="1"/>
          </p:cNvPicPr>
          <p:nvPr/>
        </p:nvPicPr>
        <p:blipFill rotWithShape="1">
          <a:blip r:embed="rId3"/>
          <a:srcRect l="1600" r="39066"/>
          <a:stretch/>
        </p:blipFill>
        <p:spPr>
          <a:xfrm>
            <a:off x="-6466" y="10"/>
            <a:ext cx="4571999" cy="5143490"/>
          </a:xfrm>
          <a:prstGeom prst="rect">
            <a:avLst/>
          </a:prstGeom>
        </p:spPr>
      </p:pic>
      <p:sp>
        <p:nvSpPr>
          <p:cNvPr id="7" name="TextBox 6">
            <a:extLst>
              <a:ext uri="{FF2B5EF4-FFF2-40B4-BE49-F238E27FC236}">
                <a16:creationId xmlns:a16="http://schemas.microsoft.com/office/drawing/2014/main" id="{16F8C4F4-455E-4442-B20D-EBE43BE4A983}"/>
              </a:ext>
            </a:extLst>
          </p:cNvPr>
          <p:cNvSpPr txBox="1"/>
          <p:nvPr/>
        </p:nvSpPr>
        <p:spPr>
          <a:xfrm>
            <a:off x="5175369" y="1299336"/>
            <a:ext cx="3302697" cy="3044064"/>
          </a:xfrm>
          <a:prstGeom prst="rect">
            <a:avLst/>
          </a:prstGeom>
        </p:spPr>
        <p:txBody>
          <a:bodyPr vert="horz" lIns="91440" tIns="45720" rIns="91440" bIns="45720" rtlCol="0" anchor="t">
            <a:normAutofit/>
          </a:bodyPr>
          <a:lstStyle/>
          <a:p>
            <a:pPr>
              <a:lnSpc>
                <a:spcPct val="90000"/>
              </a:lnSpc>
              <a:spcBef>
                <a:spcPct val="20000"/>
              </a:spcBef>
              <a:spcAft>
                <a:spcPts val="600"/>
              </a:spcAft>
              <a:buClr>
                <a:schemeClr val="tx2"/>
              </a:buClr>
              <a:buSzPct val="70000"/>
              <a:buFont typeface="Wingdings 2" charset="2"/>
            </a:pPr>
            <a:r>
              <a:rPr lang="en-US" sz="900" b="0" u="none" strike="noStrike" baseline="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Transaction vs Call</a:t>
            </a:r>
          </a:p>
          <a:p>
            <a:pPr>
              <a:lnSpc>
                <a:spcPct val="90000"/>
              </a:lnSpc>
              <a:spcBef>
                <a:spcPct val="20000"/>
              </a:spcBef>
              <a:spcAft>
                <a:spcPts val="600"/>
              </a:spcAft>
              <a:buClr>
                <a:schemeClr val="tx2"/>
              </a:buClr>
              <a:buSzPct val="70000"/>
              <a:buFont typeface="Wingdings 2" charset="2"/>
            </a:pPr>
            <a:r>
              <a:rPr lang="en-US" sz="900" b="0" u="none" strike="noStrike" baseline="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A transaction is necessary, if a value in a Smart Contract needs to be updated (writing to state). A call is done, if a value is</a:t>
            </a:r>
          </a:p>
          <a:p>
            <a:pPr>
              <a:lnSpc>
                <a:spcPct val="90000"/>
              </a:lnSpc>
              <a:spcBef>
                <a:spcPct val="20000"/>
              </a:spcBef>
              <a:spcAft>
                <a:spcPts val="600"/>
              </a:spcAft>
              <a:buClr>
                <a:schemeClr val="tx2"/>
              </a:buClr>
              <a:buSzPct val="70000"/>
              <a:buFont typeface="Wingdings 2" charset="2"/>
            </a:pPr>
            <a:r>
              <a:rPr lang="en-US" sz="900" b="0" u="none" strike="noStrike" baseline="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read. Transactions cost Ether (gas), need to be mined and therefore take a while until the value is reflected, which you will</a:t>
            </a:r>
          </a:p>
          <a:p>
            <a:pPr>
              <a:lnSpc>
                <a:spcPct val="90000"/>
              </a:lnSpc>
              <a:spcBef>
                <a:spcPct val="20000"/>
              </a:spcBef>
              <a:spcAft>
                <a:spcPts val="600"/>
              </a:spcAft>
              <a:buClr>
                <a:schemeClr val="tx2"/>
              </a:buClr>
              <a:buSzPct val="70000"/>
              <a:buFont typeface="Wingdings 2" charset="2"/>
            </a:pPr>
            <a:r>
              <a:rPr lang="en-US" sz="900" b="0" u="none" strike="noStrike" baseline="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see later. Calls are virtually free and instant.</a:t>
            </a:r>
          </a:p>
          <a:p>
            <a:pPr>
              <a:lnSpc>
                <a:spcPct val="90000"/>
              </a:lnSpc>
              <a:spcBef>
                <a:spcPct val="20000"/>
              </a:spcBef>
              <a:spcAft>
                <a:spcPts val="600"/>
              </a:spcAft>
              <a:buClr>
                <a:schemeClr val="tx2"/>
              </a:buClr>
              <a:buSzPct val="70000"/>
              <a:buFont typeface="Wingdings 2" charset="2"/>
            </a:pPr>
            <a:r>
              <a:rPr lang="en-US" sz="900" b="0" u="none" strike="noStrike" baseline="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Great! Now you know the basic workflow, how to deploy and how to update your code during development. But working only</a:t>
            </a:r>
          </a:p>
          <a:p>
            <a:pPr>
              <a:lnSpc>
                <a:spcPct val="90000"/>
              </a:lnSpc>
              <a:spcBef>
                <a:spcPct val="20000"/>
              </a:spcBef>
              <a:spcAft>
                <a:spcPts val="600"/>
              </a:spcAft>
              <a:buClr>
                <a:schemeClr val="tx2"/>
              </a:buClr>
              <a:buSzPct val="70000"/>
              <a:buFont typeface="Wingdings 2" charset="2"/>
            </a:pPr>
            <a:r>
              <a:rPr lang="en-US" sz="900" b="0" u="none" strike="noStrike" baseline="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with Integers is a bit boring. Let's level up a bit and learn some more types before doing our first project.</a:t>
            </a:r>
          </a:p>
          <a:p>
            <a:pPr>
              <a:lnSpc>
                <a:spcPct val="90000"/>
              </a:lnSpc>
              <a:spcBef>
                <a:spcPct val="20000"/>
              </a:spcBef>
              <a:spcAft>
                <a:spcPts val="600"/>
              </a:spcAft>
              <a:buClr>
                <a:schemeClr val="tx2"/>
              </a:buClr>
              <a:buSzPct val="70000"/>
              <a:buFont typeface="Wingdings 2" charset="2"/>
            </a:pPr>
            <a:r>
              <a:rPr lang="en-US" sz="900" b="0" u="none" strike="noStrike" baseline="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Please note: In the next sections I will silently assume you are deploying a version of a Smart Contract and delete the old</a:t>
            </a:r>
          </a:p>
          <a:p>
            <a:pPr>
              <a:lnSpc>
                <a:spcPct val="90000"/>
              </a:lnSpc>
              <a:spcBef>
                <a:spcPct val="20000"/>
              </a:spcBef>
              <a:spcAft>
                <a:spcPts val="600"/>
              </a:spcAft>
              <a:buClr>
                <a:schemeClr val="tx2"/>
              </a:buClr>
              <a:buSzPct val="70000"/>
              <a:buFont typeface="Wingdings 2" charset="2"/>
            </a:pPr>
            <a:r>
              <a:rPr lang="en-US" sz="900" b="0" u="none" strike="noStrike" baseline="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instance, whenever we do some changes. I recommend repeating this a few times so you don't forget it.</a:t>
            </a:r>
            <a:endParaRPr lang="en-US" sz="9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p:txBody>
      </p:sp>
    </p:spTree>
    <p:extLst>
      <p:ext uri="{BB962C8B-B14F-4D97-AF65-F5344CB8AC3E}">
        <p14:creationId xmlns:p14="http://schemas.microsoft.com/office/powerpoint/2010/main" val="1447706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714BAFE-EB12-4F8A-BF3C-20AC17E9B7E9}"/>
              </a:ext>
            </a:extLst>
          </p:cNvPr>
          <p:cNvPicPr>
            <a:picLocks noChangeAspect="1"/>
          </p:cNvPicPr>
          <p:nvPr/>
        </p:nvPicPr>
        <p:blipFill rotWithShape="1">
          <a:blip r:embed="rId3"/>
          <a:srcRect r="15999" b="-1"/>
          <a:stretch/>
        </p:blipFill>
        <p:spPr>
          <a:xfrm>
            <a:off x="20" y="10"/>
            <a:ext cx="9143980" cy="5143490"/>
          </a:xfrm>
          <a:prstGeom prst="rect">
            <a:avLst/>
          </a:prstGeom>
        </p:spPr>
      </p:pic>
      <p:sp>
        <p:nvSpPr>
          <p:cNvPr id="6" name="Content Placeholder 2">
            <a:extLst>
              <a:ext uri="{FF2B5EF4-FFF2-40B4-BE49-F238E27FC236}">
                <a16:creationId xmlns:a16="http://schemas.microsoft.com/office/drawing/2014/main" id="{C2325A22-B3B5-4C4B-9DFB-0F61E132682E}"/>
              </a:ext>
            </a:extLst>
          </p:cNvPr>
          <p:cNvSpPr txBox="1">
            <a:spLocks/>
          </p:cNvSpPr>
          <p:nvPr/>
        </p:nvSpPr>
        <p:spPr>
          <a:xfrm>
            <a:off x="5835318" y="1476178"/>
            <a:ext cx="2648763" cy="2759392"/>
          </a:xfrm>
          <a:prstGeom prst="rect">
            <a:avLst/>
          </a:prstGeom>
        </p:spPr>
        <p:txBody>
          <a:bodyPr vert="horz" lIns="91440" tIns="45720" rIns="91440" bIns="45720" rtlCol="0" anchor="t">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457200">
              <a:spcAft>
                <a:spcPts val="600"/>
              </a:spcAft>
              <a:buClr>
                <a:schemeClr val="tx2"/>
              </a:buClr>
              <a:buSzPct val="70000"/>
              <a:buFont typeface="Wingdings 2" charset="2"/>
            </a:pPr>
            <a:r>
              <a:rPr lang="en-US" sz="1200" b="0" i="0" u="none" strike="noStrike" baseline="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Boolean Types in Solidity</a:t>
            </a:r>
          </a:p>
          <a:p>
            <a:pPr marL="457200" indent="-457200" defTabSz="457200">
              <a:spcAft>
                <a:spcPts val="600"/>
              </a:spcAft>
              <a:buClr>
                <a:schemeClr val="tx2"/>
              </a:buClr>
              <a:buSzPct val="70000"/>
              <a:buFont typeface="Wingdings 2" charset="2"/>
              <a:buAutoNum type="arabicPeriod"/>
            </a:pPr>
            <a:r>
              <a:rPr lang="en-US" sz="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Pertama kita ngooding seperti syntax tersebut .</a:t>
            </a:r>
          </a:p>
          <a:p>
            <a:pPr marL="457200" indent="-457200" defTabSz="457200">
              <a:spcAft>
                <a:spcPts val="600"/>
              </a:spcAft>
              <a:buClr>
                <a:schemeClr val="tx2"/>
              </a:buClr>
              <a:buSzPct val="70000"/>
              <a:buFont typeface="Wingdings 2" charset="2"/>
              <a:buAutoNum type="arabicPeriod"/>
            </a:pPr>
            <a:r>
              <a:rPr lang="en-US" sz="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Lalu melakukan deploy</a:t>
            </a:r>
          </a:p>
          <a:p>
            <a:pPr marL="0" indent="0" defTabSz="457200">
              <a:spcAft>
                <a:spcPts val="600"/>
              </a:spcAft>
              <a:buClr>
                <a:schemeClr val="tx2"/>
              </a:buClr>
              <a:buSzPct val="70000"/>
              <a:buFont typeface="Wingdings 2" charset="2"/>
              <a:buNone/>
            </a:pPr>
            <a:endParaRPr lang="en-US" sz="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a:p>
            <a:pPr defTabSz="457200">
              <a:spcAft>
                <a:spcPts val="600"/>
              </a:spcAft>
              <a:buClr>
                <a:schemeClr val="tx2"/>
              </a:buClr>
              <a:buSzPct val="70000"/>
              <a:buFont typeface="Wingdings 2" charset="2"/>
            </a:pPr>
            <a:r>
              <a:rPr lang="en-US" sz="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Jadi Boolean ini melakukan melihat bahwa variable diinisialisasi dengan nilai defaultnya apakay true atau false</a:t>
            </a:r>
          </a:p>
          <a:p>
            <a:pPr defTabSz="457200">
              <a:spcAft>
                <a:spcPts val="600"/>
              </a:spcAft>
              <a:buClr>
                <a:schemeClr val="tx2"/>
              </a:buClr>
              <a:buSzPct val="70000"/>
              <a:buFont typeface="Wingdings 2" charset="2"/>
            </a:pPr>
            <a:endParaRPr lang="en-US" sz="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p:txBody>
      </p:sp>
    </p:spTree>
    <p:extLst>
      <p:ext uri="{BB962C8B-B14F-4D97-AF65-F5344CB8AC3E}">
        <p14:creationId xmlns:p14="http://schemas.microsoft.com/office/powerpoint/2010/main" val="3390526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49434D4-95FA-4326-AE2B-4CE3DF847155}"/>
              </a:ext>
            </a:extLst>
          </p:cNvPr>
          <p:cNvPicPr>
            <a:picLocks noChangeAspect="1"/>
          </p:cNvPicPr>
          <p:nvPr/>
        </p:nvPicPr>
        <p:blipFill rotWithShape="1">
          <a:blip r:embed="rId3"/>
          <a:srcRect t="3465" r="3" b="14315"/>
          <a:stretch/>
        </p:blipFill>
        <p:spPr>
          <a:xfrm>
            <a:off x="-6466" y="10"/>
            <a:ext cx="4571999" cy="2537450"/>
          </a:xfrm>
          <a:prstGeom prst="rect">
            <a:avLst/>
          </a:prstGeom>
        </p:spPr>
      </p:pic>
      <p:pic>
        <p:nvPicPr>
          <p:cNvPr id="4" name="Picture 3">
            <a:extLst>
              <a:ext uri="{FF2B5EF4-FFF2-40B4-BE49-F238E27FC236}">
                <a16:creationId xmlns:a16="http://schemas.microsoft.com/office/drawing/2014/main" id="{388AD826-9BD0-4C89-B0C5-44AC94B968B0}"/>
              </a:ext>
            </a:extLst>
          </p:cNvPr>
          <p:cNvPicPr>
            <a:picLocks noChangeAspect="1"/>
          </p:cNvPicPr>
          <p:nvPr/>
        </p:nvPicPr>
        <p:blipFill rotWithShape="1">
          <a:blip r:embed="rId4"/>
          <a:srcRect t="8869" r="-1" b="12781"/>
          <a:stretch/>
        </p:blipFill>
        <p:spPr>
          <a:xfrm>
            <a:off x="-7985" y="2571750"/>
            <a:ext cx="4571999" cy="2571750"/>
          </a:xfrm>
          <a:prstGeom prst="rect">
            <a:avLst/>
          </a:prstGeom>
        </p:spPr>
      </p:pic>
      <p:sp>
        <p:nvSpPr>
          <p:cNvPr id="6" name="Content Placeholder 2">
            <a:extLst>
              <a:ext uri="{FF2B5EF4-FFF2-40B4-BE49-F238E27FC236}">
                <a16:creationId xmlns:a16="http://schemas.microsoft.com/office/drawing/2014/main" id="{C2325A22-B3B5-4C4B-9DFB-0F61E132682E}"/>
              </a:ext>
            </a:extLst>
          </p:cNvPr>
          <p:cNvSpPr txBox="1">
            <a:spLocks/>
          </p:cNvSpPr>
          <p:nvPr/>
        </p:nvSpPr>
        <p:spPr>
          <a:xfrm>
            <a:off x="5175369" y="1299336"/>
            <a:ext cx="3302697" cy="3044064"/>
          </a:xfrm>
          <a:prstGeom prst="rect">
            <a:avLst/>
          </a:prstGeom>
        </p:spPr>
        <p:txBody>
          <a:bodyPr vert="horz" lIns="91440" tIns="45720" rIns="91440" bIns="45720" rtlCol="0" anchor="t">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indent="-342900" defTabSz="457200">
              <a:spcAft>
                <a:spcPts val="600"/>
              </a:spcAft>
              <a:buClr>
                <a:schemeClr val="tx2"/>
              </a:buClr>
              <a:buSzPct val="70000"/>
              <a:buFont typeface="Wingdings 2" charset="2"/>
              <a:buAutoNum type="arabicPeriod"/>
            </a:pPr>
            <a:r>
              <a:rPr lang="en-US" sz="13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Setelah deploy kita klik myBool apakah berisi false atau true</a:t>
            </a:r>
          </a:p>
          <a:p>
            <a:pPr marL="342900" indent="-342900" defTabSz="457200">
              <a:spcAft>
                <a:spcPts val="600"/>
              </a:spcAft>
              <a:buClr>
                <a:schemeClr val="tx2"/>
              </a:buClr>
              <a:buSzPct val="70000"/>
              <a:buFont typeface="Wingdings 2" charset="2"/>
              <a:buAutoNum type="arabicPeriod"/>
            </a:pPr>
            <a:r>
              <a:rPr lang="en-US" sz="13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Jika kita isikan dengan kata true lalu klik setMyBool dan klik myBool maka akan seperti gambar di bawah nya </a:t>
            </a:r>
          </a:p>
          <a:p>
            <a:pPr marL="0" indent="0" defTabSz="457200">
              <a:spcAft>
                <a:spcPts val="600"/>
              </a:spcAft>
              <a:buClr>
                <a:schemeClr val="tx2"/>
              </a:buClr>
              <a:buSzPct val="70000"/>
              <a:buFont typeface="Wingdings 2" charset="2"/>
              <a:buNone/>
            </a:pPr>
            <a:endParaRPr lang="en-US" sz="13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a:p>
            <a:pPr marL="723900" defTabSz="457200">
              <a:spcAft>
                <a:spcPts val="600"/>
              </a:spcAft>
              <a:buClr>
                <a:schemeClr val="tx2"/>
              </a:buClr>
              <a:buSzPct val="70000"/>
              <a:buFont typeface="Wingdings 2" charset="2"/>
            </a:pPr>
            <a:r>
              <a:rPr lang="en-US" sz="13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Jadi pada operator Boolean ini memiliki operator standar yang kita inginkan “ Operator:!(negasi logis),&amp;&amp;(logis konjungsi,”dan”),||(disjungsi logis,”atau”),==(persamaan),!=(ketidaksetaraan). </a:t>
            </a:r>
          </a:p>
        </p:txBody>
      </p:sp>
    </p:spTree>
    <p:extLst>
      <p:ext uri="{BB962C8B-B14F-4D97-AF65-F5344CB8AC3E}">
        <p14:creationId xmlns:p14="http://schemas.microsoft.com/office/powerpoint/2010/main" val="113721267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585B74E-F9A8-4251-A5CA-142704BE7DC0}"/>
              </a:ext>
            </a:extLst>
          </p:cNvPr>
          <p:cNvSpPr txBox="1"/>
          <p:nvPr/>
        </p:nvSpPr>
        <p:spPr>
          <a:xfrm>
            <a:off x="4874076" y="839106"/>
            <a:ext cx="3787323" cy="3560761"/>
          </a:xfrm>
          <a:prstGeom prst="rect">
            <a:avLst/>
          </a:prstGeom>
          <a:effectLst/>
        </p:spPr>
        <p:txBody>
          <a:bodyPr vert="horz" lIns="91440" tIns="45720" rIns="91440" bIns="45720" rtlCol="0" anchor="ctr">
            <a:normAutofit/>
          </a:bodyPr>
          <a:lstStyle/>
          <a:p>
            <a:pPr>
              <a:lnSpc>
                <a:spcPct val="90000"/>
              </a:lnSpc>
              <a:spcBef>
                <a:spcPct val="20000"/>
              </a:spcBef>
              <a:spcAft>
                <a:spcPts val="600"/>
              </a:spcAft>
              <a:buClr>
                <a:schemeClr val="tx2"/>
              </a:buClr>
              <a:buSzPct val="70000"/>
              <a:buFont typeface="Wingdings 2" charset="2"/>
            </a:pPr>
            <a:r>
              <a:rPr lang="en-US" sz="1500">
                <a:ln>
                  <a:solidFill>
                    <a:schemeClr val="bg1">
                      <a:lumMod val="75000"/>
                      <a:lumOff val="25000"/>
                      <a:alpha val="10000"/>
                    </a:schemeClr>
                  </a:solidFill>
                </a:ln>
                <a:effectLst>
                  <a:outerShdw blurRad="9525" dist="25400" dir="14640000" algn="tl" rotWithShape="0">
                    <a:schemeClr val="bg1">
                      <a:alpha val="30000"/>
                    </a:schemeClr>
                  </a:outerShdw>
                </a:effectLst>
              </a:rPr>
              <a:t>Overflow dan underflow</a:t>
            </a:r>
          </a:p>
          <a:p>
            <a:pPr>
              <a:lnSpc>
                <a:spcPct val="90000"/>
              </a:lnSpc>
              <a:spcBef>
                <a:spcPct val="20000"/>
              </a:spcBef>
              <a:spcAft>
                <a:spcPts val="600"/>
              </a:spcAft>
              <a:buClr>
                <a:schemeClr val="tx2"/>
              </a:buClr>
              <a:buSzPct val="70000"/>
              <a:buFont typeface="Wingdings 2" charset="2"/>
            </a:pPr>
            <a:r>
              <a:rPr lang="en-US" sz="1500">
                <a:ln>
                  <a:solidFill>
                    <a:schemeClr val="bg1">
                      <a:lumMod val="75000"/>
                      <a:lumOff val="25000"/>
                      <a:alpha val="10000"/>
                    </a:schemeClr>
                  </a:solidFill>
                </a:ln>
                <a:effectLst>
                  <a:outerShdw blurRad="9525" dist="25400" dir="14640000" algn="tl" rotWithShape="0">
                    <a:schemeClr val="bg1">
                      <a:alpha val="30000"/>
                    </a:schemeClr>
                  </a:outerShdw>
                </a:effectLst>
              </a:rPr>
              <a:t>Pada versi Solidity sebelumnya (sebelumnya Solidity 0.8.x) sebuah bilangan bulat akan secara otomatis berguling ke angka yang lebih rendah atau lebih tinggi. </a:t>
            </a:r>
          </a:p>
          <a:p>
            <a:pPr>
              <a:lnSpc>
                <a:spcPct val="90000"/>
              </a:lnSpc>
              <a:spcBef>
                <a:spcPct val="20000"/>
              </a:spcBef>
              <a:spcAft>
                <a:spcPts val="600"/>
              </a:spcAft>
              <a:buClr>
                <a:schemeClr val="tx2"/>
              </a:buClr>
              <a:buSzPct val="70000"/>
              <a:buFont typeface="Wingdings 2" charset="2"/>
            </a:pPr>
            <a:endParaRPr lang="en-US" sz="1500">
              <a:ln>
                <a:solidFill>
                  <a:schemeClr val="bg1">
                    <a:lumMod val="75000"/>
                    <a:lumOff val="25000"/>
                    <a:alpha val="10000"/>
                  </a:schemeClr>
                </a:solidFill>
              </a:ln>
              <a:effectLst>
                <a:outerShdw blurRad="9525" dist="25400" dir="14640000" algn="tl" rotWithShape="0">
                  <a:schemeClr val="bg1">
                    <a:alpha val="30000"/>
                  </a:schemeClr>
                </a:outerShdw>
              </a:effectLst>
            </a:endParaRPr>
          </a:p>
          <a:p>
            <a:pPr>
              <a:lnSpc>
                <a:spcPct val="90000"/>
              </a:lnSpc>
              <a:spcBef>
                <a:spcPct val="20000"/>
              </a:spcBef>
              <a:spcAft>
                <a:spcPts val="600"/>
              </a:spcAft>
              <a:buClr>
                <a:schemeClr val="tx2"/>
              </a:buClr>
              <a:buSzPct val="70000"/>
              <a:buFont typeface="Wingdings 2" charset="2"/>
            </a:pPr>
            <a:r>
              <a:rPr lang="en-US" sz="1500">
                <a:ln>
                  <a:solidFill>
                    <a:schemeClr val="bg1">
                      <a:lumMod val="75000"/>
                      <a:lumOff val="25000"/>
                      <a:alpha val="10000"/>
                    </a:schemeClr>
                  </a:solidFill>
                </a:ln>
                <a:effectLst>
                  <a:outerShdw blurRad="9525" dist="25400" dir="14640000" algn="tl" rotWithShape="0">
                    <a:schemeClr val="bg1">
                      <a:alpha val="30000"/>
                    </a:schemeClr>
                  </a:outerShdw>
                </a:effectLst>
              </a:rPr>
              <a:t>Jika anda akan mengurangi 0 dengan 1 (0-1) pada bilangan bulat yang tidak ditandatangani, hasilnya tidak akan menjadi -1, atau kesalahan, hasilnya akan sederhana:</a:t>
            </a:r>
          </a:p>
          <a:p>
            <a:pPr>
              <a:lnSpc>
                <a:spcPct val="90000"/>
              </a:lnSpc>
              <a:spcBef>
                <a:spcPct val="20000"/>
              </a:spcBef>
              <a:spcAft>
                <a:spcPts val="600"/>
              </a:spcAft>
              <a:buClr>
                <a:schemeClr val="tx2"/>
              </a:buClr>
              <a:buSzPct val="70000"/>
              <a:buFont typeface="Wingdings 2" charset="2"/>
            </a:pPr>
            <a:r>
              <a:rPr lang="en-US" sz="1500">
                <a:ln>
                  <a:solidFill>
                    <a:schemeClr val="bg1">
                      <a:lumMod val="75000"/>
                      <a:lumOff val="25000"/>
                      <a:alpha val="10000"/>
                    </a:schemeClr>
                  </a:solidFill>
                </a:ln>
                <a:effectLst>
                  <a:outerShdw blurRad="9525" dist="25400" dir="14640000" algn="tl" rotWithShape="0">
                    <a:schemeClr val="bg1">
                      <a:alpha val="30000"/>
                    </a:schemeClr>
                  </a:outerShdw>
                </a:effectLst>
              </a:rPr>
              <a:t>MAX(Uint).</a:t>
            </a:r>
          </a:p>
        </p:txBody>
      </p:sp>
    </p:spTree>
    <p:extLst>
      <p:ext uri="{BB962C8B-B14F-4D97-AF65-F5344CB8AC3E}">
        <p14:creationId xmlns:p14="http://schemas.microsoft.com/office/powerpoint/2010/main" val="407957647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6AB1927-D8D6-4B8A-99DF-704D2BCF8705}"/>
              </a:ext>
            </a:extLst>
          </p:cNvPr>
          <p:cNvPicPr>
            <a:picLocks noChangeAspect="1"/>
          </p:cNvPicPr>
          <p:nvPr/>
        </p:nvPicPr>
        <p:blipFill rotWithShape="1">
          <a:blip r:embed="rId3"/>
          <a:srcRect l="3218" r="55706"/>
          <a:stretch/>
        </p:blipFill>
        <p:spPr>
          <a:xfrm>
            <a:off x="652567" y="-2"/>
            <a:ext cx="3429000" cy="2900933"/>
          </a:xfrm>
          <a:custGeom>
            <a:avLst/>
            <a:gdLst/>
            <a:ahLst/>
            <a:cxnLst/>
            <a:rect l="l" t="t" r="r" b="b"/>
            <a:pathLst>
              <a:path w="4572000" h="3867912">
                <a:moveTo>
                  <a:pt x="0" y="0"/>
                </a:moveTo>
                <a:lnTo>
                  <a:pt x="4572000" y="0"/>
                </a:lnTo>
                <a:lnTo>
                  <a:pt x="4572000" y="3704966"/>
                </a:lnTo>
                <a:cubicBezTo>
                  <a:pt x="4572000" y="3794959"/>
                  <a:pt x="4499047" y="3867912"/>
                  <a:pt x="4409054" y="3867912"/>
                </a:cubicBezTo>
                <a:lnTo>
                  <a:pt x="162946" y="3867912"/>
                </a:lnTo>
                <a:cubicBezTo>
                  <a:pt x="72953" y="3867912"/>
                  <a:pt x="0" y="3794959"/>
                  <a:pt x="0" y="3704966"/>
                </a:cubicBezTo>
                <a:close/>
              </a:path>
            </a:pathLst>
          </a:custGeom>
        </p:spPr>
      </p:pic>
      <p:pic>
        <p:nvPicPr>
          <p:cNvPr id="8" name="Picture 7">
            <a:extLst>
              <a:ext uri="{FF2B5EF4-FFF2-40B4-BE49-F238E27FC236}">
                <a16:creationId xmlns:a16="http://schemas.microsoft.com/office/drawing/2014/main" id="{3FA2F254-967D-456E-8C5A-8D31CB487ECE}"/>
              </a:ext>
            </a:extLst>
          </p:cNvPr>
          <p:cNvPicPr>
            <a:picLocks noChangeAspect="1"/>
          </p:cNvPicPr>
          <p:nvPr/>
        </p:nvPicPr>
        <p:blipFill rotWithShape="1">
          <a:blip r:embed="rId4"/>
          <a:srcRect t="15247" r="3" b="20300"/>
          <a:stretch/>
        </p:blipFill>
        <p:spPr>
          <a:xfrm>
            <a:off x="652567" y="3304381"/>
            <a:ext cx="3429000" cy="1839119"/>
          </a:xfrm>
          <a:custGeom>
            <a:avLst/>
            <a:gdLst/>
            <a:ahLst/>
            <a:cxnLst/>
            <a:rect l="l" t="t" r="r" b="b"/>
            <a:pathLst>
              <a:path w="4572000" h="2452159">
                <a:moveTo>
                  <a:pt x="162946" y="0"/>
                </a:moveTo>
                <a:lnTo>
                  <a:pt x="4409054" y="0"/>
                </a:lnTo>
                <a:cubicBezTo>
                  <a:pt x="4499047" y="0"/>
                  <a:pt x="4572000" y="72953"/>
                  <a:pt x="4572000" y="162946"/>
                </a:cubicBezTo>
                <a:lnTo>
                  <a:pt x="4572000" y="2452159"/>
                </a:lnTo>
                <a:lnTo>
                  <a:pt x="0" y="2452159"/>
                </a:lnTo>
                <a:lnTo>
                  <a:pt x="0" y="162946"/>
                </a:lnTo>
                <a:cubicBezTo>
                  <a:pt x="0" y="72953"/>
                  <a:pt x="72953" y="0"/>
                  <a:pt x="162946" y="0"/>
                </a:cubicBezTo>
                <a:close/>
              </a:path>
            </a:pathLst>
          </a:custGeom>
        </p:spPr>
      </p:pic>
      <p:sp>
        <p:nvSpPr>
          <p:cNvPr id="6" name="Content Placeholder 2">
            <a:extLst>
              <a:ext uri="{FF2B5EF4-FFF2-40B4-BE49-F238E27FC236}">
                <a16:creationId xmlns:a16="http://schemas.microsoft.com/office/drawing/2014/main" id="{C2325A22-B3B5-4C4B-9DFB-0F61E132682E}"/>
              </a:ext>
            </a:extLst>
          </p:cNvPr>
          <p:cNvSpPr txBox="1">
            <a:spLocks/>
          </p:cNvSpPr>
          <p:nvPr/>
        </p:nvSpPr>
        <p:spPr>
          <a:xfrm>
            <a:off x="4857579" y="2233979"/>
            <a:ext cx="3797592" cy="2046897"/>
          </a:xfrm>
          <a:prstGeom prst="rect">
            <a:avLst/>
          </a:prstGeom>
        </p:spPr>
        <p:txBody>
          <a:bodyPr vert="horz" lIns="91440" tIns="45720" rIns="91440" bIns="45720" rtlCol="0" anchor="t">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457200">
              <a:lnSpc>
                <a:spcPct val="90000"/>
              </a:lnSpc>
              <a:spcAft>
                <a:spcPts val="600"/>
              </a:spcAft>
              <a:buClr>
                <a:srgbClr val="FAAC3A"/>
              </a:buClr>
              <a:buSzPct val="70000"/>
              <a:buFont typeface="Wingdings 2" charset="2"/>
            </a:pPr>
            <a:r>
              <a:rPr lang="en-US" sz="10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Pertama kita membuat file baru, dengan berisi syntax seperti berikut.</a:t>
            </a:r>
          </a:p>
          <a:p>
            <a:pPr defTabSz="457200">
              <a:lnSpc>
                <a:spcPct val="90000"/>
              </a:lnSpc>
              <a:spcAft>
                <a:spcPts val="600"/>
              </a:spcAft>
              <a:buClr>
                <a:srgbClr val="FAAC3A"/>
              </a:buClr>
              <a:buSzPct val="70000"/>
              <a:buFont typeface="Wingdings 2" charset="2"/>
            </a:pPr>
            <a:endParaRPr lang="en-US" sz="10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a:p>
            <a:pPr marL="0" indent="0" defTabSz="457200">
              <a:lnSpc>
                <a:spcPct val="90000"/>
              </a:lnSpc>
              <a:spcAft>
                <a:spcPts val="600"/>
              </a:spcAft>
              <a:buClr>
                <a:srgbClr val="FAAC3A"/>
              </a:buClr>
              <a:buSzPct val="70000"/>
              <a:buFont typeface="Wingdings 2" charset="2"/>
              <a:buNone/>
            </a:pPr>
            <a:endParaRPr lang="en-US" sz="10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a:p>
            <a:pPr marL="0" indent="0" defTabSz="457200">
              <a:lnSpc>
                <a:spcPct val="90000"/>
              </a:lnSpc>
              <a:spcAft>
                <a:spcPts val="600"/>
              </a:spcAft>
              <a:buClr>
                <a:srgbClr val="FAAC3A"/>
              </a:buClr>
              <a:buSzPct val="70000"/>
              <a:buFont typeface="Wingdings 2" charset="2"/>
              <a:buNone/>
            </a:pPr>
            <a:endParaRPr lang="en-US" sz="10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a:p>
            <a:pPr defTabSz="457200">
              <a:lnSpc>
                <a:spcPct val="90000"/>
              </a:lnSpc>
              <a:spcAft>
                <a:spcPts val="600"/>
              </a:spcAft>
              <a:buClr>
                <a:srgbClr val="FAAC3A"/>
              </a:buClr>
              <a:buSzPct val="70000"/>
              <a:buFont typeface="Wingdings 2" charset="2"/>
            </a:pPr>
            <a:r>
              <a:rPr lang="en-US" sz="10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Lalu kita deploy dan apa hasil nya saat kita memanggil penurunan maka hasil awal nya “myUint8 adalah 0:”</a:t>
            </a:r>
          </a:p>
          <a:p>
            <a:pPr defTabSz="457200">
              <a:lnSpc>
                <a:spcPct val="90000"/>
              </a:lnSpc>
              <a:spcAft>
                <a:spcPts val="600"/>
              </a:spcAft>
              <a:buClr>
                <a:srgbClr val="FAAC3A"/>
              </a:buClr>
              <a:buSzPct val="70000"/>
              <a:buFont typeface="Wingdings 2" charset="2"/>
            </a:pPr>
            <a:endParaRPr lang="en-US" sz="10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p:txBody>
      </p:sp>
    </p:spTree>
    <p:extLst>
      <p:ext uri="{BB962C8B-B14F-4D97-AF65-F5344CB8AC3E}">
        <p14:creationId xmlns:p14="http://schemas.microsoft.com/office/powerpoint/2010/main" val="161016418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DE97348-EBB9-4DA3-98EE-33F4D29B6A69}"/>
              </a:ext>
            </a:extLst>
          </p:cNvPr>
          <p:cNvPicPr>
            <a:picLocks noChangeAspect="1"/>
          </p:cNvPicPr>
          <p:nvPr/>
        </p:nvPicPr>
        <p:blipFill rotWithShape="1">
          <a:blip r:embed="rId3"/>
          <a:srcRect r="26628" b="2"/>
          <a:stretch/>
        </p:blipFill>
        <p:spPr>
          <a:xfrm>
            <a:off x="-6466" y="10"/>
            <a:ext cx="4571999" cy="5143490"/>
          </a:xfrm>
          <a:prstGeom prst="rect">
            <a:avLst/>
          </a:prstGeom>
        </p:spPr>
      </p:pic>
      <p:sp>
        <p:nvSpPr>
          <p:cNvPr id="6" name="Content Placeholder 2">
            <a:extLst>
              <a:ext uri="{FF2B5EF4-FFF2-40B4-BE49-F238E27FC236}">
                <a16:creationId xmlns:a16="http://schemas.microsoft.com/office/drawing/2014/main" id="{C2325A22-B3B5-4C4B-9DFB-0F61E132682E}"/>
              </a:ext>
            </a:extLst>
          </p:cNvPr>
          <p:cNvSpPr txBox="1">
            <a:spLocks/>
          </p:cNvSpPr>
          <p:nvPr/>
        </p:nvSpPr>
        <p:spPr>
          <a:xfrm>
            <a:off x="5175369" y="1299336"/>
            <a:ext cx="3302697" cy="3044064"/>
          </a:xfrm>
          <a:prstGeom prst="rect">
            <a:avLst/>
          </a:prstGeom>
        </p:spPr>
        <p:txBody>
          <a:bodyPr vert="horz" lIns="91440" tIns="45720" rIns="91440" bIns="45720" rtlCol="0" anchor="t">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457200">
              <a:spcAft>
                <a:spcPts val="600"/>
              </a:spcAft>
              <a:buClr>
                <a:schemeClr val="tx2"/>
              </a:buClr>
              <a:buSzPct val="70000"/>
              <a:buFont typeface="Wingdings 2" charset="2"/>
            </a:pPr>
            <a:r>
              <a:rPr lang="en-US" sz="14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Setelah itu kita klik decrement ini pada myUint8 akan berkurang satu sehingga seperti gambar in. maka transaksi berjalan dengan sempurna sehingga nilai myUint nya itu “255:”</a:t>
            </a:r>
          </a:p>
        </p:txBody>
      </p:sp>
    </p:spTree>
    <p:extLst>
      <p:ext uri="{BB962C8B-B14F-4D97-AF65-F5344CB8AC3E}">
        <p14:creationId xmlns:p14="http://schemas.microsoft.com/office/powerpoint/2010/main" val="25349591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B82D5BBD-2E3A-4545-8A47-17B8FDE0FCCF}"/>
              </a:ext>
            </a:extLst>
          </p:cNvPr>
          <p:cNvPicPr>
            <a:picLocks noChangeAspect="1"/>
          </p:cNvPicPr>
          <p:nvPr/>
        </p:nvPicPr>
        <p:blipFill>
          <a:blip r:embed="rId3"/>
          <a:stretch>
            <a:fillRect/>
          </a:stretch>
        </p:blipFill>
        <p:spPr>
          <a:xfrm>
            <a:off x="855576" y="963660"/>
            <a:ext cx="2039763" cy="1290149"/>
          </a:xfrm>
          <a:prstGeom prst="rect">
            <a:avLst/>
          </a:prstGeom>
        </p:spPr>
      </p:pic>
      <p:pic>
        <p:nvPicPr>
          <p:cNvPr id="17" name="Picture 16">
            <a:extLst>
              <a:ext uri="{FF2B5EF4-FFF2-40B4-BE49-F238E27FC236}">
                <a16:creationId xmlns:a16="http://schemas.microsoft.com/office/drawing/2014/main" id="{283CBF7A-20D6-4C26-B326-7602B325844F}"/>
              </a:ext>
            </a:extLst>
          </p:cNvPr>
          <p:cNvPicPr>
            <a:picLocks noChangeAspect="1"/>
          </p:cNvPicPr>
          <p:nvPr/>
        </p:nvPicPr>
        <p:blipFill>
          <a:blip r:embed="rId4"/>
          <a:stretch>
            <a:fillRect/>
          </a:stretch>
        </p:blipFill>
        <p:spPr>
          <a:xfrm>
            <a:off x="3978962" y="759318"/>
            <a:ext cx="1265631" cy="1698834"/>
          </a:xfrm>
          <a:prstGeom prst="rect">
            <a:avLst/>
          </a:prstGeom>
        </p:spPr>
      </p:pic>
      <p:pic>
        <p:nvPicPr>
          <p:cNvPr id="15" name="Picture 14">
            <a:extLst>
              <a:ext uri="{FF2B5EF4-FFF2-40B4-BE49-F238E27FC236}">
                <a16:creationId xmlns:a16="http://schemas.microsoft.com/office/drawing/2014/main" id="{262EE37C-4B63-43D1-9ECF-6FB17E94D2B1}"/>
              </a:ext>
            </a:extLst>
          </p:cNvPr>
          <p:cNvPicPr>
            <a:picLocks noChangeAspect="1"/>
          </p:cNvPicPr>
          <p:nvPr/>
        </p:nvPicPr>
        <p:blipFill>
          <a:blip r:embed="rId5"/>
          <a:stretch>
            <a:fillRect/>
          </a:stretch>
        </p:blipFill>
        <p:spPr>
          <a:xfrm>
            <a:off x="6698581" y="743683"/>
            <a:ext cx="1299034" cy="1709256"/>
          </a:xfrm>
          <a:prstGeom prst="rect">
            <a:avLst/>
          </a:prstGeom>
        </p:spPr>
      </p:pic>
      <p:sp>
        <p:nvSpPr>
          <p:cNvPr id="9" name="Content Placeholder 2">
            <a:extLst>
              <a:ext uri="{FF2B5EF4-FFF2-40B4-BE49-F238E27FC236}">
                <a16:creationId xmlns:a16="http://schemas.microsoft.com/office/drawing/2014/main" id="{790A1C7E-4572-4917-8641-957AAF5C6510}"/>
              </a:ext>
            </a:extLst>
          </p:cNvPr>
          <p:cNvSpPr>
            <a:spLocks noGrp="1"/>
          </p:cNvSpPr>
          <p:nvPr>
            <p:ph idx="1"/>
          </p:nvPr>
        </p:nvSpPr>
        <p:spPr>
          <a:xfrm>
            <a:off x="3360873" y="2911243"/>
            <a:ext cx="5089794" cy="1432157"/>
          </a:xfrm>
        </p:spPr>
        <p:txBody>
          <a:bodyPr anchor="ctr">
            <a:normAutofit/>
          </a:bodyPr>
          <a:lstStyle/>
          <a:p>
            <a:r>
              <a:rPr lang="en-US" dirty="0">
                <a:latin typeface="Adobe Garamond Pro Bold" panose="02020702060506020403" pitchFamily="18" charset="0"/>
              </a:rPr>
              <a:t>5. Lalu </a:t>
            </a:r>
            <a:r>
              <a:rPr lang="en-US" dirty="0" err="1">
                <a:latin typeface="Adobe Garamond Pro Bold" panose="02020702060506020403" pitchFamily="18" charset="0"/>
              </a:rPr>
              <a:t>klik</a:t>
            </a:r>
            <a:r>
              <a:rPr lang="en-US" dirty="0">
                <a:latin typeface="Adobe Garamond Pro Bold" panose="02020702060506020403" pitchFamily="18" charset="0"/>
              </a:rPr>
              <a:t> </a:t>
            </a:r>
            <a:r>
              <a:rPr lang="en-US" dirty="0" err="1">
                <a:latin typeface="Adobe Garamond Pro Bold" panose="02020702060506020403" pitchFamily="18" charset="0"/>
              </a:rPr>
              <a:t>etherium</a:t>
            </a:r>
            <a:r>
              <a:rPr lang="en-US" dirty="0">
                <a:latin typeface="Adobe Garamond Pro Bold" panose="02020702060506020403" pitchFamily="18" charset="0"/>
              </a:rPr>
              <a:t> network dan </a:t>
            </a:r>
            <a:r>
              <a:rPr lang="en-US" dirty="0" err="1">
                <a:latin typeface="Adobe Garamond Pro Bold" panose="02020702060506020403" pitchFamily="18" charset="0"/>
              </a:rPr>
              <a:t>pilih</a:t>
            </a:r>
            <a:r>
              <a:rPr lang="en-US" dirty="0">
                <a:latin typeface="Adobe Garamond Pro Bold" panose="02020702060506020403" pitchFamily="18" charset="0"/>
              </a:rPr>
              <a:t> </a:t>
            </a:r>
            <a:r>
              <a:rPr lang="en-US" dirty="0" err="1">
                <a:latin typeface="Adobe Garamond Pro Bold" panose="02020702060506020403" pitchFamily="18" charset="0"/>
              </a:rPr>
              <a:t>goerli</a:t>
            </a:r>
            <a:r>
              <a:rPr lang="en-US" dirty="0">
                <a:latin typeface="Adobe Garamond Pro Bold" panose="02020702060506020403" pitchFamily="18" charset="0"/>
              </a:rPr>
              <a:t> test network </a:t>
            </a:r>
          </a:p>
          <a:p>
            <a:pPr marL="0" indent="0">
              <a:buNone/>
            </a:pPr>
            <a:endParaRPr lang="en-US" dirty="0">
              <a:latin typeface="Adobe Garamond Pro Bold" panose="02020702060506020403" pitchFamily="18" charset="0"/>
            </a:endParaRPr>
          </a:p>
          <a:p>
            <a:pPr marL="622300"/>
            <a:r>
              <a:rPr lang="en-US" dirty="0">
                <a:latin typeface="Adobe Garamond Pro Bold" panose="02020702060506020403" pitchFamily="18" charset="0"/>
              </a:rPr>
              <a:t>6. </a:t>
            </a:r>
            <a:r>
              <a:rPr lang="en-US" dirty="0" err="1">
                <a:latin typeface="Adobe Garamond Pro Bold" panose="02020702060506020403" pitchFamily="18" charset="0"/>
              </a:rPr>
              <a:t>Setelah</a:t>
            </a:r>
            <a:r>
              <a:rPr lang="en-US" dirty="0">
                <a:latin typeface="Adobe Garamond Pro Bold" panose="02020702060506020403" pitchFamily="18" charset="0"/>
              </a:rPr>
              <a:t> </a:t>
            </a:r>
            <a:r>
              <a:rPr lang="en-US" dirty="0" err="1">
                <a:latin typeface="Adobe Garamond Pro Bold" panose="02020702060506020403" pitchFamily="18" charset="0"/>
              </a:rPr>
              <a:t>itu</a:t>
            </a:r>
            <a:r>
              <a:rPr lang="en-US" dirty="0">
                <a:latin typeface="Adobe Garamond Pro Bold" panose="02020702060506020403" pitchFamily="18" charset="0"/>
              </a:rPr>
              <a:t> </a:t>
            </a:r>
            <a:r>
              <a:rPr lang="en-US" dirty="0" err="1">
                <a:latin typeface="Adobe Garamond Pro Bold" panose="02020702060506020403" pitchFamily="18" charset="0"/>
              </a:rPr>
              <a:t>klik</a:t>
            </a:r>
            <a:r>
              <a:rPr lang="en-US" dirty="0">
                <a:latin typeface="Adobe Garamond Pro Bold" panose="02020702060506020403" pitchFamily="18" charset="0"/>
              </a:rPr>
              <a:t> buy, </a:t>
            </a:r>
            <a:r>
              <a:rPr lang="en-US" dirty="0" err="1">
                <a:latin typeface="Adobe Garamond Pro Bold" panose="02020702060506020403" pitchFamily="18" charset="0"/>
              </a:rPr>
              <a:t>lalu</a:t>
            </a:r>
            <a:r>
              <a:rPr lang="en-US" dirty="0">
                <a:latin typeface="Adobe Garamond Pro Bold" panose="02020702060506020403" pitchFamily="18" charset="0"/>
              </a:rPr>
              <a:t> </a:t>
            </a:r>
            <a:r>
              <a:rPr lang="en-US" dirty="0" err="1">
                <a:latin typeface="Adobe Garamond Pro Bold" panose="02020702060506020403" pitchFamily="18" charset="0"/>
              </a:rPr>
              <a:t>klik</a:t>
            </a:r>
            <a:r>
              <a:rPr lang="en-US" dirty="0">
                <a:latin typeface="Adobe Garamond Pro Bold" panose="02020702060506020403" pitchFamily="18" charset="0"/>
              </a:rPr>
              <a:t> test faucet</a:t>
            </a:r>
            <a:endParaRPr lang="en-ID" dirty="0">
              <a:latin typeface="Adobe Garamond Pro Bold" panose="02020702060506020403" pitchFamily="18" charset="0"/>
            </a:endParaRPr>
          </a:p>
        </p:txBody>
      </p:sp>
    </p:spTree>
    <p:extLst>
      <p:ext uri="{BB962C8B-B14F-4D97-AF65-F5344CB8AC3E}">
        <p14:creationId xmlns:p14="http://schemas.microsoft.com/office/powerpoint/2010/main" val="37297715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4AD996C-C01F-4AA9-BA50-CE0A223E395C}"/>
              </a:ext>
            </a:extLst>
          </p:cNvPr>
          <p:cNvPicPr>
            <a:picLocks noChangeAspect="1"/>
          </p:cNvPicPr>
          <p:nvPr/>
        </p:nvPicPr>
        <p:blipFill>
          <a:blip r:embed="rId3"/>
          <a:stretch>
            <a:fillRect/>
          </a:stretch>
        </p:blipFill>
        <p:spPr>
          <a:xfrm>
            <a:off x="832737" y="1351813"/>
            <a:ext cx="2548239" cy="668912"/>
          </a:xfrm>
          <a:prstGeom prst="rect">
            <a:avLst/>
          </a:prstGeom>
        </p:spPr>
      </p:pic>
      <p:pic>
        <p:nvPicPr>
          <p:cNvPr id="4" name="Picture 3">
            <a:extLst>
              <a:ext uri="{FF2B5EF4-FFF2-40B4-BE49-F238E27FC236}">
                <a16:creationId xmlns:a16="http://schemas.microsoft.com/office/drawing/2014/main" id="{BD660731-B855-4074-B673-480382E0786C}"/>
              </a:ext>
            </a:extLst>
          </p:cNvPr>
          <p:cNvPicPr>
            <a:picLocks noChangeAspect="1"/>
          </p:cNvPicPr>
          <p:nvPr/>
        </p:nvPicPr>
        <p:blipFill>
          <a:blip r:embed="rId4"/>
          <a:stretch>
            <a:fillRect/>
          </a:stretch>
        </p:blipFill>
        <p:spPr>
          <a:xfrm>
            <a:off x="832737" y="3057228"/>
            <a:ext cx="2548239" cy="872771"/>
          </a:xfrm>
          <a:prstGeom prst="rect">
            <a:avLst/>
          </a:prstGeom>
        </p:spPr>
      </p:pic>
      <p:sp>
        <p:nvSpPr>
          <p:cNvPr id="8" name="TextBox 7">
            <a:extLst>
              <a:ext uri="{FF2B5EF4-FFF2-40B4-BE49-F238E27FC236}">
                <a16:creationId xmlns:a16="http://schemas.microsoft.com/office/drawing/2014/main" id="{CDD51B79-1546-450C-AF53-E82D6C08DA3B}"/>
              </a:ext>
            </a:extLst>
          </p:cNvPr>
          <p:cNvSpPr txBox="1"/>
          <p:nvPr/>
        </p:nvSpPr>
        <p:spPr>
          <a:xfrm>
            <a:off x="3859620" y="1454150"/>
            <a:ext cx="4483554" cy="2998587"/>
          </a:xfrm>
          <a:prstGeom prst="rect">
            <a:avLst/>
          </a:prstGeom>
        </p:spPr>
        <p:txBody>
          <a:bodyPr vert="horz" lIns="91440" tIns="45720" rIns="91440" bIns="45720" rtlCol="0" anchor="t">
            <a:normAutofit/>
          </a:bodyPr>
          <a:lstStyle/>
          <a:p>
            <a:pPr marL="285750" indent="-285750">
              <a:spcBef>
                <a:spcPct val="20000"/>
              </a:spcBef>
              <a:spcAft>
                <a:spcPts val="600"/>
              </a:spcAft>
              <a:buClr>
                <a:srgbClr val="D79D5C"/>
              </a:buClr>
              <a:buSzPct val="70000"/>
              <a:buFont typeface="Wingdings 2" charset="2"/>
              <a:buChar char="•"/>
            </a:pPr>
            <a:r>
              <a:rPr lang="en-US">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Lalu kita melakukan solidity 0.8 difference, dan koodingan seperti di gambar</a:t>
            </a:r>
          </a:p>
          <a:p>
            <a:pPr marL="285750" indent="-285750">
              <a:spcBef>
                <a:spcPct val="20000"/>
              </a:spcBef>
              <a:spcAft>
                <a:spcPts val="600"/>
              </a:spcAft>
              <a:buClr>
                <a:srgbClr val="D79D5C"/>
              </a:buClr>
              <a:buSzPct val="70000"/>
              <a:buFont typeface="Wingdings 2" charset="2"/>
              <a:buChar char="•"/>
            </a:pPr>
            <a:r>
              <a:rPr lang="en-US">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Lalu kita deploy dan klik decrement sehingga terjadi pada gambar di bawahnya </a:t>
            </a:r>
          </a:p>
        </p:txBody>
      </p:sp>
    </p:spTree>
    <p:extLst>
      <p:ext uri="{BB962C8B-B14F-4D97-AF65-F5344CB8AC3E}">
        <p14:creationId xmlns:p14="http://schemas.microsoft.com/office/powerpoint/2010/main" val="203884115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2260CD1-0A13-442D-9CF9-C2FA6ED2B029}"/>
              </a:ext>
            </a:extLst>
          </p:cNvPr>
          <p:cNvPicPr>
            <a:picLocks noChangeAspect="1"/>
          </p:cNvPicPr>
          <p:nvPr/>
        </p:nvPicPr>
        <p:blipFill rotWithShape="1">
          <a:blip r:embed="rId3"/>
          <a:srcRect t="11532" r="-1" b="15910"/>
          <a:stretch/>
        </p:blipFill>
        <p:spPr>
          <a:xfrm>
            <a:off x="-6466" y="10"/>
            <a:ext cx="4571999" cy="2537450"/>
          </a:xfrm>
          <a:prstGeom prst="rect">
            <a:avLst/>
          </a:prstGeom>
        </p:spPr>
      </p:pic>
      <p:pic>
        <p:nvPicPr>
          <p:cNvPr id="7" name="Picture 6">
            <a:extLst>
              <a:ext uri="{FF2B5EF4-FFF2-40B4-BE49-F238E27FC236}">
                <a16:creationId xmlns:a16="http://schemas.microsoft.com/office/drawing/2014/main" id="{6138FAF1-A28C-4D2D-94F2-B3E639524F1D}"/>
              </a:ext>
            </a:extLst>
          </p:cNvPr>
          <p:cNvPicPr>
            <a:picLocks noChangeAspect="1"/>
          </p:cNvPicPr>
          <p:nvPr/>
        </p:nvPicPr>
        <p:blipFill rotWithShape="1">
          <a:blip r:embed="rId4"/>
          <a:srcRect r="39111" b="1"/>
          <a:stretch/>
        </p:blipFill>
        <p:spPr>
          <a:xfrm>
            <a:off x="-7985" y="2571750"/>
            <a:ext cx="4571999" cy="2571750"/>
          </a:xfrm>
          <a:prstGeom prst="rect">
            <a:avLst/>
          </a:prstGeom>
        </p:spPr>
      </p:pic>
      <p:sp>
        <p:nvSpPr>
          <p:cNvPr id="8" name="TextBox 7">
            <a:extLst>
              <a:ext uri="{FF2B5EF4-FFF2-40B4-BE49-F238E27FC236}">
                <a16:creationId xmlns:a16="http://schemas.microsoft.com/office/drawing/2014/main" id="{2817108B-F4DA-436B-9CD2-E03E42FDE698}"/>
              </a:ext>
            </a:extLst>
          </p:cNvPr>
          <p:cNvSpPr txBox="1"/>
          <p:nvPr/>
        </p:nvSpPr>
        <p:spPr>
          <a:xfrm>
            <a:off x="5175369" y="1299336"/>
            <a:ext cx="3302697" cy="3044064"/>
          </a:xfrm>
          <a:prstGeom prst="rect">
            <a:avLst/>
          </a:prstGeom>
        </p:spPr>
        <p:txBody>
          <a:bodyPr vert="horz" lIns="91440" tIns="45720" rIns="91440" bIns="45720" rtlCol="0" anchor="t">
            <a:normAutofit/>
          </a:bodyPr>
          <a:lstStyle/>
          <a:p>
            <a:pPr marL="285750" indent="-285750">
              <a:spcBef>
                <a:spcPct val="20000"/>
              </a:spcBef>
              <a:spcAft>
                <a:spcPts val="600"/>
              </a:spcAft>
              <a:buClr>
                <a:schemeClr val="tx2"/>
              </a:buClr>
              <a:buSzPct val="70000"/>
              <a:buFont typeface="Wingdings 2" charset="2"/>
              <a:buChar char="•"/>
            </a:pPr>
            <a:r>
              <a:rPr lang="en-US" sz="14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Maka eror dikarenakan pada variable “myUint8” nya itu tetap 0 sehingga tidak dapat roll lagi</a:t>
            </a:r>
          </a:p>
          <a:p>
            <a:pPr marL="285750" indent="-285750">
              <a:spcBef>
                <a:spcPct val="20000"/>
              </a:spcBef>
              <a:spcAft>
                <a:spcPts val="600"/>
              </a:spcAft>
              <a:buClr>
                <a:schemeClr val="tx2"/>
              </a:buClr>
              <a:buSzPct val="70000"/>
              <a:buFont typeface="Wingdings 2" charset="2"/>
              <a:buChar char="•"/>
            </a:pPr>
            <a:r>
              <a:rPr lang="en-US" sz="14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Jadi kita ubah lagi koodingan agar dapat roll dan tidak ada tanda silang lagi, syntax seperti gambar di bawah.</a:t>
            </a:r>
          </a:p>
        </p:txBody>
      </p:sp>
    </p:spTree>
    <p:extLst>
      <p:ext uri="{BB962C8B-B14F-4D97-AF65-F5344CB8AC3E}">
        <p14:creationId xmlns:p14="http://schemas.microsoft.com/office/powerpoint/2010/main" val="204274083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CC24BDB-4374-44FB-BD3E-D3ECE6B9809F}"/>
              </a:ext>
            </a:extLst>
          </p:cNvPr>
          <p:cNvPicPr>
            <a:picLocks noChangeAspect="1"/>
          </p:cNvPicPr>
          <p:nvPr/>
        </p:nvPicPr>
        <p:blipFill rotWithShape="1">
          <a:blip r:embed="rId3"/>
          <a:srcRect l="12996" r="34909" b="-2"/>
          <a:stretch/>
        </p:blipFill>
        <p:spPr>
          <a:xfrm>
            <a:off x="-7986" y="10"/>
            <a:ext cx="3428736" cy="5143490"/>
          </a:xfrm>
          <a:prstGeom prst="rect">
            <a:avLst/>
          </a:prstGeom>
        </p:spPr>
      </p:pic>
      <p:sp>
        <p:nvSpPr>
          <p:cNvPr id="9" name="Content Placeholder 2">
            <a:extLst>
              <a:ext uri="{FF2B5EF4-FFF2-40B4-BE49-F238E27FC236}">
                <a16:creationId xmlns:a16="http://schemas.microsoft.com/office/drawing/2014/main" id="{076AA7D4-D322-4FF3-8A74-C9608DF992A8}"/>
              </a:ext>
            </a:extLst>
          </p:cNvPr>
          <p:cNvSpPr txBox="1">
            <a:spLocks/>
          </p:cNvSpPr>
          <p:nvPr/>
        </p:nvSpPr>
        <p:spPr>
          <a:xfrm>
            <a:off x="3859620" y="1371600"/>
            <a:ext cx="4483554" cy="2899536"/>
          </a:xfrm>
          <a:prstGeom prst="rect">
            <a:avLst/>
          </a:prstGeom>
        </p:spPr>
        <p:txBody>
          <a:bodyPr vert="horz" lIns="91440" tIns="45720" rIns="91440" bIns="45720" rtlCol="0" anchor="ct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457200">
              <a:spcAft>
                <a:spcPts val="600"/>
              </a:spcAft>
              <a:buClr>
                <a:srgbClr val="FAAC3A"/>
              </a:buClr>
              <a:buSzPct val="70000"/>
              <a:buFont typeface="Wingdings 2" charset="2"/>
            </a:pPr>
            <a:r>
              <a:rPr lang="en-US">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 Sehingga kita klik decrement lalu klik myUint8 dan itu akan menghasilkan “0:uint8: 255”</a:t>
            </a:r>
          </a:p>
        </p:txBody>
      </p:sp>
    </p:spTree>
    <p:extLst>
      <p:ext uri="{BB962C8B-B14F-4D97-AF65-F5344CB8AC3E}">
        <p14:creationId xmlns:p14="http://schemas.microsoft.com/office/powerpoint/2010/main" val="360365641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983394BF-20E6-40FD-8E88-57950764562A}"/>
              </a:ext>
            </a:extLst>
          </p:cNvPr>
          <p:cNvSpPr txBox="1"/>
          <p:nvPr/>
        </p:nvSpPr>
        <p:spPr>
          <a:xfrm>
            <a:off x="685346" y="767442"/>
            <a:ext cx="4519234" cy="3427843"/>
          </a:xfrm>
          <a:prstGeom prst="rect">
            <a:avLst/>
          </a:prstGeom>
          <a:effectLst/>
        </p:spPr>
        <p:txBody>
          <a:bodyPr vert="horz" lIns="91440" tIns="45720" rIns="91440" bIns="45720" rtlCol="0" anchor="ctr">
            <a:normAutofit/>
          </a:bodyPr>
          <a:lstStyle/>
          <a:p>
            <a:pPr>
              <a:lnSpc>
                <a:spcPct val="90000"/>
              </a:lnSpc>
              <a:spcBef>
                <a:spcPct val="20000"/>
              </a:spcBef>
              <a:spcAft>
                <a:spcPts val="600"/>
              </a:spcAft>
              <a:buClr>
                <a:schemeClr val="tx2"/>
              </a:buClr>
              <a:buSzPct val="70000"/>
              <a:buFont typeface="Wingdings 2" charset="2"/>
            </a:pPr>
            <a:r>
              <a:rPr lang="en-US" sz="13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Address types</a:t>
            </a:r>
          </a:p>
          <a:p>
            <a:pPr>
              <a:lnSpc>
                <a:spcPct val="90000"/>
              </a:lnSpc>
              <a:spcBef>
                <a:spcPct val="20000"/>
              </a:spcBef>
              <a:spcAft>
                <a:spcPts val="600"/>
              </a:spcAft>
              <a:buClr>
                <a:schemeClr val="tx2"/>
              </a:buClr>
              <a:buSzPct val="70000"/>
              <a:buFont typeface="Wingdings 2" charset="2"/>
            </a:pPr>
            <a:r>
              <a:rPr lang="en-US" sz="13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Satu tipe, yang sangat spesifik untuk Ethereum dan Solidity, adalah tipe "alamat".</a:t>
            </a:r>
          </a:p>
          <a:p>
            <a:pPr>
              <a:lnSpc>
                <a:spcPct val="90000"/>
              </a:lnSpc>
              <a:spcBef>
                <a:spcPct val="20000"/>
              </a:spcBef>
              <a:spcAft>
                <a:spcPts val="600"/>
              </a:spcAft>
              <a:buClr>
                <a:schemeClr val="tx2"/>
              </a:buClr>
              <a:buSzPct val="70000"/>
              <a:buFont typeface="Wingdings 2" charset="2"/>
            </a:pPr>
            <a:r>
              <a:rPr lang="en-US" sz="13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Ethereum mendukung transfer Eter dan komunikasi antara Kontrak Cerdas. Mereka tinggal di sebuah alamat. Alamat</a:t>
            </a:r>
          </a:p>
          <a:p>
            <a:pPr>
              <a:lnSpc>
                <a:spcPct val="90000"/>
              </a:lnSpc>
              <a:spcBef>
                <a:spcPct val="20000"/>
              </a:spcBef>
              <a:spcAft>
                <a:spcPts val="600"/>
              </a:spcAft>
              <a:buClr>
                <a:schemeClr val="tx2"/>
              </a:buClr>
              <a:buSzPct val="70000"/>
              <a:buFont typeface="Wingdings 2" charset="2"/>
            </a:pPr>
            <a:r>
              <a:rPr lang="en-US" sz="13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dapat disimpan dalam Kontrak Cerdas dan dapat digunakan untuk mentransfer Eter dari Kontrak Cerdas ke alamat yang disimpan di variable.</a:t>
            </a:r>
          </a:p>
          <a:p>
            <a:pPr>
              <a:lnSpc>
                <a:spcPct val="90000"/>
              </a:lnSpc>
              <a:spcBef>
                <a:spcPct val="20000"/>
              </a:spcBef>
              <a:spcAft>
                <a:spcPts val="600"/>
              </a:spcAft>
              <a:buClr>
                <a:schemeClr val="tx2"/>
              </a:buClr>
              <a:buSzPct val="70000"/>
              <a:buFont typeface="Wingdings 2" charset="2"/>
            </a:pPr>
            <a:endParaRPr lang="en-US" sz="13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a:p>
            <a:pPr>
              <a:lnSpc>
                <a:spcPct val="90000"/>
              </a:lnSpc>
              <a:spcBef>
                <a:spcPct val="20000"/>
              </a:spcBef>
              <a:spcAft>
                <a:spcPts val="600"/>
              </a:spcAft>
              <a:buClr>
                <a:schemeClr val="tx2"/>
              </a:buClr>
              <a:buSzPct val="70000"/>
              <a:buFont typeface="Wingdings 2" charset="2"/>
            </a:pPr>
            <a:r>
              <a:rPr lang="en-US" sz="13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Di situlah variabel dari alamat tipe masuk.</a:t>
            </a:r>
          </a:p>
          <a:p>
            <a:pPr>
              <a:lnSpc>
                <a:spcPct val="90000"/>
              </a:lnSpc>
              <a:spcBef>
                <a:spcPct val="20000"/>
              </a:spcBef>
              <a:spcAft>
                <a:spcPts val="600"/>
              </a:spcAft>
              <a:buClr>
                <a:schemeClr val="tx2"/>
              </a:buClr>
              <a:buSzPct val="70000"/>
              <a:buFont typeface="Wingdings 2" charset="2"/>
            </a:pPr>
            <a:r>
              <a:rPr lang="en-US" sz="13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Secara umum, variabel dari alamat tipe menampung 20 byte. Itu semua yang terjadi secara internal. Mari kita lihat apa yang bisa kita lakukan dengan</a:t>
            </a:r>
          </a:p>
          <a:p>
            <a:pPr>
              <a:lnSpc>
                <a:spcPct val="90000"/>
              </a:lnSpc>
              <a:spcBef>
                <a:spcPct val="20000"/>
              </a:spcBef>
              <a:spcAft>
                <a:spcPts val="600"/>
              </a:spcAft>
              <a:buClr>
                <a:schemeClr val="tx2"/>
              </a:buClr>
              <a:buSzPct val="70000"/>
              <a:buFont typeface="Wingdings 2" charset="2"/>
            </a:pPr>
            <a:r>
              <a:rPr lang="en-US" sz="13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Soliditas dan alamat.</a:t>
            </a:r>
          </a:p>
        </p:txBody>
      </p:sp>
    </p:spTree>
    <p:extLst>
      <p:ext uri="{BB962C8B-B14F-4D97-AF65-F5344CB8AC3E}">
        <p14:creationId xmlns:p14="http://schemas.microsoft.com/office/powerpoint/2010/main" val="3017915226"/>
      </p:ext>
    </p:extLst>
  </p:cSld>
  <p:clrMapOvr>
    <a:overrideClrMapping bg1="lt1" tx1="dk1" bg2="lt2" tx2="dk2" accent1="accent1" accent2="accent2" accent3="accent3" accent4="accent4" accent5="accent5" accent6="accent6" hlink="hlink" folHlink="folHlink"/>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a:extLst>
              <a:ext uri="{FF2B5EF4-FFF2-40B4-BE49-F238E27FC236}">
                <a16:creationId xmlns:a16="http://schemas.microsoft.com/office/drawing/2014/main" id="{C2325A22-B3B5-4C4B-9DFB-0F61E132682E}"/>
              </a:ext>
            </a:extLst>
          </p:cNvPr>
          <p:cNvSpPr txBox="1">
            <a:spLocks/>
          </p:cNvSpPr>
          <p:nvPr/>
        </p:nvSpPr>
        <p:spPr>
          <a:xfrm>
            <a:off x="5531913" y="931363"/>
            <a:ext cx="3612087" cy="5144455"/>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ID" sz="2000" dirty="0">
              <a:solidFill>
                <a:schemeClr val="bg1"/>
              </a:solidFill>
              <a:latin typeface="Adobe Garamond Pro Bold" panose="02020702060506020403" pitchFamily="18" charset="0"/>
            </a:endParaRPr>
          </a:p>
        </p:txBody>
      </p:sp>
      <p:pic>
        <p:nvPicPr>
          <p:cNvPr id="4" name="Picture 3">
            <a:extLst>
              <a:ext uri="{FF2B5EF4-FFF2-40B4-BE49-F238E27FC236}">
                <a16:creationId xmlns:a16="http://schemas.microsoft.com/office/drawing/2014/main" id="{8FE44C95-7655-4A7B-8DB8-82433D9D74FF}"/>
              </a:ext>
            </a:extLst>
          </p:cNvPr>
          <p:cNvPicPr>
            <a:picLocks noChangeAspect="1"/>
          </p:cNvPicPr>
          <p:nvPr/>
        </p:nvPicPr>
        <p:blipFill>
          <a:blip r:embed="rId2"/>
          <a:stretch>
            <a:fillRect/>
          </a:stretch>
        </p:blipFill>
        <p:spPr>
          <a:xfrm>
            <a:off x="94891" y="44450"/>
            <a:ext cx="5010509" cy="2605922"/>
          </a:xfrm>
          <a:prstGeom prst="rect">
            <a:avLst/>
          </a:prstGeom>
        </p:spPr>
      </p:pic>
      <p:pic>
        <p:nvPicPr>
          <p:cNvPr id="7" name="Picture 6">
            <a:extLst>
              <a:ext uri="{FF2B5EF4-FFF2-40B4-BE49-F238E27FC236}">
                <a16:creationId xmlns:a16="http://schemas.microsoft.com/office/drawing/2014/main" id="{F4EE6DA0-EE7F-4EAB-B34C-8425134803E4}"/>
              </a:ext>
            </a:extLst>
          </p:cNvPr>
          <p:cNvPicPr>
            <a:picLocks noChangeAspect="1"/>
          </p:cNvPicPr>
          <p:nvPr/>
        </p:nvPicPr>
        <p:blipFill>
          <a:blip r:embed="rId3"/>
          <a:stretch>
            <a:fillRect/>
          </a:stretch>
        </p:blipFill>
        <p:spPr>
          <a:xfrm>
            <a:off x="2587445" y="2832154"/>
            <a:ext cx="2705478" cy="2152950"/>
          </a:xfrm>
          <a:prstGeom prst="rect">
            <a:avLst/>
          </a:prstGeom>
        </p:spPr>
      </p:pic>
      <p:sp>
        <p:nvSpPr>
          <p:cNvPr id="8" name="TextBox 7">
            <a:extLst>
              <a:ext uri="{FF2B5EF4-FFF2-40B4-BE49-F238E27FC236}">
                <a16:creationId xmlns:a16="http://schemas.microsoft.com/office/drawing/2014/main" id="{AC9E6D19-C5E9-4FE5-BA52-1DCF8EDCA220}"/>
              </a:ext>
            </a:extLst>
          </p:cNvPr>
          <p:cNvSpPr txBox="1"/>
          <p:nvPr/>
        </p:nvSpPr>
        <p:spPr>
          <a:xfrm>
            <a:off x="5105400" y="1113145"/>
            <a:ext cx="3879661" cy="1015663"/>
          </a:xfrm>
          <a:prstGeom prst="rect">
            <a:avLst/>
          </a:prstGeom>
          <a:noFill/>
        </p:spPr>
        <p:txBody>
          <a:bodyPr wrap="square">
            <a:spAutoFit/>
          </a:bodyPr>
          <a:lstStyle/>
          <a:p>
            <a:pPr marL="285750" indent="-285750">
              <a:buFont typeface="Arial" panose="020B0604020202020204" pitchFamily="34" charset="0"/>
              <a:buChar char="•"/>
            </a:pPr>
            <a:r>
              <a:rPr lang="en-US" sz="2000" dirty="0">
                <a:latin typeface="Adobe Garamond Pro Bold" panose="02020702060506020403" pitchFamily="18" charset="0"/>
              </a:rPr>
              <a:t>Langkah </a:t>
            </a:r>
            <a:r>
              <a:rPr lang="en-US" sz="2000" dirty="0" err="1">
                <a:latin typeface="Adobe Garamond Pro Bold" panose="02020702060506020403" pitchFamily="18" charset="0"/>
              </a:rPr>
              <a:t>pertama</a:t>
            </a:r>
            <a:r>
              <a:rPr lang="en-US" sz="2000" dirty="0">
                <a:latin typeface="Adobe Garamond Pro Bold" panose="02020702060506020403" pitchFamily="18" charset="0"/>
              </a:rPr>
              <a:t> </a:t>
            </a:r>
            <a:r>
              <a:rPr lang="en-US" sz="2000" dirty="0" err="1">
                <a:latin typeface="Adobe Garamond Pro Bold" panose="02020702060506020403" pitchFamily="18" charset="0"/>
              </a:rPr>
              <a:t>kita</a:t>
            </a:r>
            <a:r>
              <a:rPr lang="en-US" sz="2000" dirty="0">
                <a:latin typeface="Adobe Garamond Pro Bold" panose="02020702060506020403" pitchFamily="18" charset="0"/>
              </a:rPr>
              <a:t> </a:t>
            </a:r>
            <a:r>
              <a:rPr lang="en-US" sz="2000" dirty="0" err="1">
                <a:latin typeface="Adobe Garamond Pro Bold" panose="02020702060506020403" pitchFamily="18" charset="0"/>
              </a:rPr>
              <a:t>membuat</a:t>
            </a:r>
            <a:r>
              <a:rPr lang="en-US" sz="2000" dirty="0">
                <a:latin typeface="Adobe Garamond Pro Bold" panose="02020702060506020403" pitchFamily="18" charset="0"/>
              </a:rPr>
              <a:t> file </a:t>
            </a:r>
            <a:r>
              <a:rPr lang="en-US" sz="2000" dirty="0" err="1">
                <a:latin typeface="Adobe Garamond Pro Bold" panose="02020702060506020403" pitchFamily="18" charset="0"/>
              </a:rPr>
              <a:t>dengan</a:t>
            </a:r>
            <a:r>
              <a:rPr lang="en-US" sz="2000" dirty="0">
                <a:latin typeface="Adobe Garamond Pro Bold" panose="02020702060506020403" pitchFamily="18" charset="0"/>
              </a:rPr>
              <a:t> syntax </a:t>
            </a:r>
            <a:r>
              <a:rPr lang="en-US" sz="2000" dirty="0" err="1">
                <a:latin typeface="Adobe Garamond Pro Bold" panose="02020702060506020403" pitchFamily="18" charset="0"/>
              </a:rPr>
              <a:t>seperti</a:t>
            </a:r>
            <a:r>
              <a:rPr lang="en-US" sz="2000" dirty="0">
                <a:latin typeface="Adobe Garamond Pro Bold" panose="02020702060506020403" pitchFamily="18" charset="0"/>
              </a:rPr>
              <a:t> </a:t>
            </a:r>
            <a:r>
              <a:rPr lang="en-US" sz="2000" dirty="0" err="1">
                <a:latin typeface="Adobe Garamond Pro Bold" panose="02020702060506020403" pitchFamily="18" charset="0"/>
              </a:rPr>
              <a:t>gambar</a:t>
            </a:r>
            <a:r>
              <a:rPr lang="en-US" sz="2000" dirty="0">
                <a:latin typeface="Adobe Garamond Pro Bold" panose="02020702060506020403" pitchFamily="18" charset="0"/>
              </a:rPr>
              <a:t> </a:t>
            </a:r>
            <a:r>
              <a:rPr lang="en-US" sz="2000" dirty="0" err="1">
                <a:latin typeface="Adobe Garamond Pro Bold" panose="02020702060506020403" pitchFamily="18" charset="0"/>
              </a:rPr>
              <a:t>berikut</a:t>
            </a:r>
            <a:endParaRPr lang="en-US" sz="2000" dirty="0">
              <a:latin typeface="Adobe Garamond Pro Bold" panose="02020702060506020403" pitchFamily="18" charset="0"/>
            </a:endParaRPr>
          </a:p>
        </p:txBody>
      </p:sp>
      <p:sp>
        <p:nvSpPr>
          <p:cNvPr id="9" name="TextBox 8">
            <a:extLst>
              <a:ext uri="{FF2B5EF4-FFF2-40B4-BE49-F238E27FC236}">
                <a16:creationId xmlns:a16="http://schemas.microsoft.com/office/drawing/2014/main" id="{BA34F561-3BE5-47E4-8C26-9E621D601B8B}"/>
              </a:ext>
            </a:extLst>
          </p:cNvPr>
          <p:cNvSpPr txBox="1"/>
          <p:nvPr/>
        </p:nvSpPr>
        <p:spPr>
          <a:xfrm>
            <a:off x="5105400" y="3455981"/>
            <a:ext cx="3843380" cy="707886"/>
          </a:xfrm>
          <a:prstGeom prst="rect">
            <a:avLst/>
          </a:prstGeom>
          <a:noFill/>
        </p:spPr>
        <p:txBody>
          <a:bodyPr wrap="square">
            <a:spAutoFit/>
          </a:bodyPr>
          <a:lstStyle/>
          <a:p>
            <a:pPr marL="533400" indent="-285750">
              <a:buFont typeface="Arial" panose="020B0604020202020204" pitchFamily="34" charset="0"/>
              <a:buChar char="•"/>
            </a:pPr>
            <a:r>
              <a:rPr lang="en-ID" sz="2000" dirty="0">
                <a:latin typeface="Adobe Garamond Pro Bold" panose="02020702060506020403" pitchFamily="18" charset="0"/>
              </a:rPr>
              <a:t>Lalu </a:t>
            </a:r>
            <a:r>
              <a:rPr lang="en-ID" sz="2000" dirty="0" err="1">
                <a:latin typeface="Adobe Garamond Pro Bold" panose="02020702060506020403" pitchFamily="18" charset="0"/>
              </a:rPr>
              <a:t>kita</a:t>
            </a:r>
            <a:r>
              <a:rPr lang="en-ID" sz="2000" dirty="0">
                <a:latin typeface="Adobe Garamond Pro Bold" panose="02020702060506020403" pitchFamily="18" charset="0"/>
              </a:rPr>
              <a:t> deploy </a:t>
            </a:r>
            <a:r>
              <a:rPr lang="en-ID" sz="2000" dirty="0" err="1">
                <a:latin typeface="Adobe Garamond Pro Bold" panose="02020702060506020403" pitchFamily="18" charset="0"/>
              </a:rPr>
              <a:t>sehingga</a:t>
            </a:r>
            <a:r>
              <a:rPr lang="en-ID" sz="2000" dirty="0">
                <a:latin typeface="Adobe Garamond Pro Bold" panose="02020702060506020403" pitchFamily="18" charset="0"/>
              </a:rPr>
              <a:t> </a:t>
            </a:r>
            <a:r>
              <a:rPr lang="en-ID" sz="2000" dirty="0" err="1">
                <a:latin typeface="Adobe Garamond Pro Bold" panose="02020702060506020403" pitchFamily="18" charset="0"/>
              </a:rPr>
              <a:t>menghasilkan</a:t>
            </a:r>
            <a:r>
              <a:rPr lang="en-ID" sz="2000" dirty="0">
                <a:latin typeface="Adobe Garamond Pro Bold" panose="02020702060506020403" pitchFamily="18" charset="0"/>
              </a:rPr>
              <a:t> </a:t>
            </a:r>
            <a:r>
              <a:rPr lang="en-ID" sz="2000" dirty="0" err="1">
                <a:latin typeface="Adobe Garamond Pro Bold" panose="02020702060506020403" pitchFamily="18" charset="0"/>
              </a:rPr>
              <a:t>gambar</a:t>
            </a:r>
            <a:r>
              <a:rPr lang="en-ID" sz="2000" dirty="0">
                <a:latin typeface="Adobe Garamond Pro Bold" panose="02020702060506020403" pitchFamily="18" charset="0"/>
              </a:rPr>
              <a:t> </a:t>
            </a:r>
            <a:r>
              <a:rPr lang="en-ID" sz="2000" dirty="0" err="1">
                <a:latin typeface="Adobe Garamond Pro Bold" panose="02020702060506020403" pitchFamily="18" charset="0"/>
              </a:rPr>
              <a:t>berikut</a:t>
            </a:r>
            <a:r>
              <a:rPr lang="en-ID" sz="2000" dirty="0">
                <a:latin typeface="Adobe Garamond Pro Bold" panose="02020702060506020403" pitchFamily="18" charset="0"/>
              </a:rPr>
              <a:t> </a:t>
            </a:r>
          </a:p>
        </p:txBody>
      </p:sp>
    </p:spTree>
    <p:extLst>
      <p:ext uri="{BB962C8B-B14F-4D97-AF65-F5344CB8AC3E}">
        <p14:creationId xmlns:p14="http://schemas.microsoft.com/office/powerpoint/2010/main" val="87168693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a:extLst>
              <a:ext uri="{FF2B5EF4-FFF2-40B4-BE49-F238E27FC236}">
                <a16:creationId xmlns:a16="http://schemas.microsoft.com/office/drawing/2014/main" id="{C2325A22-B3B5-4C4B-9DFB-0F61E132682E}"/>
              </a:ext>
            </a:extLst>
          </p:cNvPr>
          <p:cNvSpPr txBox="1">
            <a:spLocks/>
          </p:cNvSpPr>
          <p:nvPr/>
        </p:nvSpPr>
        <p:spPr>
          <a:xfrm>
            <a:off x="5664200" y="1171321"/>
            <a:ext cx="3612087" cy="5144455"/>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mj-lt"/>
              <a:buAutoNum type="arabicPeriod"/>
            </a:pPr>
            <a:r>
              <a:rPr lang="en-US" sz="1800" dirty="0" err="1">
                <a:latin typeface="Adobe Garamond Pro Bold" panose="02020702060506020403" pitchFamily="18" charset="0"/>
              </a:rPr>
              <a:t>Pertama</a:t>
            </a:r>
            <a:r>
              <a:rPr lang="en-US" sz="1800" dirty="0">
                <a:latin typeface="Adobe Garamond Pro Bold" panose="02020702060506020403" pitchFamily="18" charset="0"/>
              </a:rPr>
              <a:t> </a:t>
            </a:r>
            <a:r>
              <a:rPr lang="en-US" sz="1800" dirty="0" err="1">
                <a:latin typeface="Adobe Garamond Pro Bold" panose="02020702060506020403" pitchFamily="18" charset="0"/>
              </a:rPr>
              <a:t>kita</a:t>
            </a:r>
            <a:r>
              <a:rPr lang="en-US" sz="1800" dirty="0">
                <a:latin typeface="Adobe Garamond Pro Bold" panose="02020702060506020403" pitchFamily="18" charset="0"/>
              </a:rPr>
              <a:t> copy link wallet </a:t>
            </a:r>
            <a:r>
              <a:rPr lang="en-US" sz="1800" dirty="0" err="1">
                <a:latin typeface="Adobe Garamond Pro Bold" panose="02020702060506020403" pitchFamily="18" charset="0"/>
              </a:rPr>
              <a:t>kita</a:t>
            </a:r>
            <a:r>
              <a:rPr lang="en-US" sz="1800" dirty="0">
                <a:latin typeface="Adobe Garamond Pro Bold" panose="02020702060506020403" pitchFamily="18" charset="0"/>
              </a:rPr>
              <a:t> </a:t>
            </a:r>
          </a:p>
          <a:p>
            <a:pPr>
              <a:buFont typeface="+mj-lt"/>
              <a:buAutoNum type="arabicPeriod"/>
            </a:pPr>
            <a:r>
              <a:rPr lang="en-US" sz="1800" dirty="0">
                <a:latin typeface="Adobe Garamond Pro Bold" panose="02020702060506020403" pitchFamily="18" charset="0"/>
              </a:rPr>
              <a:t>Lalu copy pada </a:t>
            </a:r>
            <a:r>
              <a:rPr lang="en-US" sz="1800" dirty="0" err="1">
                <a:latin typeface="Adobe Garamond Pro Bold" panose="02020702060506020403" pitchFamily="18" charset="0"/>
              </a:rPr>
              <a:t>kolom</a:t>
            </a:r>
            <a:r>
              <a:rPr lang="en-US" sz="1800" dirty="0">
                <a:latin typeface="Adobe Garamond Pro Bold" panose="02020702060506020403" pitchFamily="18" charset="0"/>
              </a:rPr>
              <a:t> </a:t>
            </a:r>
            <a:r>
              <a:rPr lang="en-US" sz="1800" dirty="0" err="1">
                <a:latin typeface="Adobe Garamond Pro Bold" panose="02020702060506020403" pitchFamily="18" charset="0"/>
              </a:rPr>
              <a:t>setAddress</a:t>
            </a:r>
            <a:r>
              <a:rPr lang="en-US" sz="1800" dirty="0">
                <a:latin typeface="Adobe Garamond Pro Bold" panose="02020702060506020403" pitchFamily="18" charset="0"/>
              </a:rPr>
              <a:t> </a:t>
            </a:r>
            <a:r>
              <a:rPr lang="en-US" sz="1800" dirty="0" err="1">
                <a:latin typeface="Adobe Garamond Pro Bold" panose="02020702060506020403" pitchFamily="18" charset="0"/>
              </a:rPr>
              <a:t>lalu</a:t>
            </a:r>
            <a:r>
              <a:rPr lang="en-US" sz="1800" dirty="0">
                <a:latin typeface="Adobe Garamond Pro Bold" panose="02020702060506020403" pitchFamily="18" charset="0"/>
              </a:rPr>
              <a:t> </a:t>
            </a:r>
            <a:r>
              <a:rPr lang="en-US" sz="1800" dirty="0" err="1">
                <a:latin typeface="Adobe Garamond Pro Bold" panose="02020702060506020403" pitchFamily="18" charset="0"/>
              </a:rPr>
              <a:t>klik</a:t>
            </a:r>
            <a:r>
              <a:rPr lang="en-US" sz="1800" dirty="0">
                <a:latin typeface="Adobe Garamond Pro Bold" panose="02020702060506020403" pitchFamily="18" charset="0"/>
              </a:rPr>
              <a:t> </a:t>
            </a:r>
            <a:r>
              <a:rPr lang="en-US" sz="1800" dirty="0" err="1">
                <a:latin typeface="Adobe Garamond Pro Bold" panose="02020702060506020403" pitchFamily="18" charset="0"/>
              </a:rPr>
              <a:t>setAddress</a:t>
            </a:r>
            <a:endParaRPr lang="en-US" sz="1800" dirty="0">
              <a:latin typeface="Adobe Garamond Pro Bold" panose="02020702060506020403" pitchFamily="18" charset="0"/>
            </a:endParaRPr>
          </a:p>
          <a:p>
            <a:pPr>
              <a:buFont typeface="+mj-lt"/>
              <a:buAutoNum type="arabicPeriod"/>
            </a:pPr>
            <a:r>
              <a:rPr lang="en-US" sz="1800" dirty="0" err="1">
                <a:latin typeface="Adobe Garamond Pro Bold" panose="02020702060506020403" pitchFamily="18" charset="0"/>
              </a:rPr>
              <a:t>Setelah</a:t>
            </a:r>
            <a:r>
              <a:rPr lang="en-US" sz="1800" dirty="0">
                <a:latin typeface="Adobe Garamond Pro Bold" panose="02020702060506020403" pitchFamily="18" charset="0"/>
              </a:rPr>
              <a:t> </a:t>
            </a:r>
            <a:r>
              <a:rPr lang="en-US" sz="1800" dirty="0" err="1">
                <a:latin typeface="Adobe Garamond Pro Bold" panose="02020702060506020403" pitchFamily="18" charset="0"/>
              </a:rPr>
              <a:t>itu</a:t>
            </a:r>
            <a:r>
              <a:rPr lang="en-US" sz="1800" dirty="0">
                <a:latin typeface="Adobe Garamond Pro Bold" panose="02020702060506020403" pitchFamily="18" charset="0"/>
              </a:rPr>
              <a:t> </a:t>
            </a:r>
            <a:r>
              <a:rPr lang="en-US" sz="1800" dirty="0" err="1">
                <a:latin typeface="Adobe Garamond Pro Bold" panose="02020702060506020403" pitchFamily="18" charset="0"/>
              </a:rPr>
              <a:t>klik</a:t>
            </a:r>
            <a:r>
              <a:rPr lang="en-US" sz="1800" dirty="0">
                <a:latin typeface="Adobe Garamond Pro Bold" panose="02020702060506020403" pitchFamily="18" charset="0"/>
              </a:rPr>
              <a:t> </a:t>
            </a:r>
            <a:r>
              <a:rPr lang="en-US" sz="1800" dirty="0" err="1">
                <a:latin typeface="Adobe Garamond Pro Bold" panose="02020702060506020403" pitchFamily="18" charset="0"/>
              </a:rPr>
              <a:t>myAddress</a:t>
            </a:r>
            <a:endParaRPr lang="en-US" sz="1800" dirty="0">
              <a:latin typeface="Adobe Garamond Pro Bold" panose="02020702060506020403" pitchFamily="18" charset="0"/>
            </a:endParaRPr>
          </a:p>
          <a:p>
            <a:pPr>
              <a:buFont typeface="+mj-lt"/>
              <a:buAutoNum type="arabicPeriod"/>
            </a:pPr>
            <a:r>
              <a:rPr lang="en-US" sz="1800" dirty="0" err="1">
                <a:latin typeface="Adobe Garamond Pro Bold" panose="02020702060506020403" pitchFamily="18" charset="0"/>
              </a:rPr>
              <a:t>Setelah</a:t>
            </a:r>
            <a:r>
              <a:rPr lang="en-US" sz="1800" dirty="0">
                <a:latin typeface="Adobe Garamond Pro Bold" panose="02020702060506020403" pitchFamily="18" charset="0"/>
              </a:rPr>
              <a:t> </a:t>
            </a:r>
            <a:r>
              <a:rPr lang="en-US" sz="1800" dirty="0" err="1">
                <a:latin typeface="Adobe Garamond Pro Bold" panose="02020702060506020403" pitchFamily="18" charset="0"/>
              </a:rPr>
              <a:t>itu</a:t>
            </a:r>
            <a:r>
              <a:rPr lang="en-US" sz="1800" dirty="0">
                <a:latin typeface="Adobe Garamond Pro Bold" panose="02020702060506020403" pitchFamily="18" charset="0"/>
              </a:rPr>
              <a:t> </a:t>
            </a:r>
            <a:r>
              <a:rPr lang="en-US" sz="1800" dirty="0" err="1">
                <a:latin typeface="Adobe Garamond Pro Bold" panose="02020702060506020403" pitchFamily="18" charset="0"/>
              </a:rPr>
              <a:t>klik</a:t>
            </a:r>
            <a:r>
              <a:rPr lang="en-US" sz="1800" dirty="0">
                <a:latin typeface="Adobe Garamond Pro Bold" panose="02020702060506020403" pitchFamily="18" charset="0"/>
              </a:rPr>
              <a:t> </a:t>
            </a:r>
            <a:r>
              <a:rPr lang="en-US" sz="1800" dirty="0" err="1">
                <a:latin typeface="Adobe Garamond Pro Bold" panose="02020702060506020403" pitchFamily="18" charset="0"/>
              </a:rPr>
              <a:t>getbalanceOfAccount</a:t>
            </a:r>
            <a:endParaRPr lang="en-ID" sz="1800" dirty="0">
              <a:latin typeface="Adobe Garamond Pro Bold" panose="02020702060506020403" pitchFamily="18" charset="0"/>
            </a:endParaRPr>
          </a:p>
          <a:p>
            <a:pPr marL="457200" indent="-457200">
              <a:buFont typeface="+mj-lt"/>
              <a:buAutoNum type="arabicPeriod"/>
            </a:pPr>
            <a:endParaRPr lang="en-ID" sz="2800" dirty="0">
              <a:solidFill>
                <a:schemeClr val="bg1"/>
              </a:solidFill>
              <a:latin typeface="Adobe Garamond Pro Bold" panose="02020702060506020403" pitchFamily="18" charset="0"/>
            </a:endParaRPr>
          </a:p>
        </p:txBody>
      </p:sp>
      <p:pic>
        <p:nvPicPr>
          <p:cNvPr id="4" name="Picture 3">
            <a:extLst>
              <a:ext uri="{FF2B5EF4-FFF2-40B4-BE49-F238E27FC236}">
                <a16:creationId xmlns:a16="http://schemas.microsoft.com/office/drawing/2014/main" id="{E3A9168B-5B8E-47C3-B4D5-C8E21871850B}"/>
              </a:ext>
            </a:extLst>
          </p:cNvPr>
          <p:cNvPicPr>
            <a:picLocks noChangeAspect="1"/>
          </p:cNvPicPr>
          <p:nvPr/>
        </p:nvPicPr>
        <p:blipFill>
          <a:blip r:embed="rId2"/>
          <a:stretch>
            <a:fillRect/>
          </a:stretch>
        </p:blipFill>
        <p:spPr>
          <a:xfrm>
            <a:off x="610951" y="191607"/>
            <a:ext cx="2115439" cy="651494"/>
          </a:xfrm>
          <a:prstGeom prst="rect">
            <a:avLst/>
          </a:prstGeom>
        </p:spPr>
      </p:pic>
      <p:pic>
        <p:nvPicPr>
          <p:cNvPr id="7" name="Picture 6">
            <a:extLst>
              <a:ext uri="{FF2B5EF4-FFF2-40B4-BE49-F238E27FC236}">
                <a16:creationId xmlns:a16="http://schemas.microsoft.com/office/drawing/2014/main" id="{79DB9F82-B532-4C2E-A92F-EFC566F32B63}"/>
              </a:ext>
            </a:extLst>
          </p:cNvPr>
          <p:cNvPicPr>
            <a:picLocks noChangeAspect="1"/>
          </p:cNvPicPr>
          <p:nvPr/>
        </p:nvPicPr>
        <p:blipFill>
          <a:blip r:embed="rId3"/>
          <a:stretch>
            <a:fillRect/>
          </a:stretch>
        </p:blipFill>
        <p:spPr>
          <a:xfrm>
            <a:off x="610951" y="931363"/>
            <a:ext cx="2169092" cy="1716879"/>
          </a:xfrm>
          <a:prstGeom prst="rect">
            <a:avLst/>
          </a:prstGeom>
        </p:spPr>
      </p:pic>
      <p:pic>
        <p:nvPicPr>
          <p:cNvPr id="8" name="Picture 7">
            <a:extLst>
              <a:ext uri="{FF2B5EF4-FFF2-40B4-BE49-F238E27FC236}">
                <a16:creationId xmlns:a16="http://schemas.microsoft.com/office/drawing/2014/main" id="{8A9A3E87-B895-403A-B860-5AD5BE922485}"/>
              </a:ext>
            </a:extLst>
          </p:cNvPr>
          <p:cNvPicPr>
            <a:picLocks noChangeAspect="1"/>
          </p:cNvPicPr>
          <p:nvPr/>
        </p:nvPicPr>
        <p:blipFill>
          <a:blip r:embed="rId4"/>
          <a:stretch>
            <a:fillRect/>
          </a:stretch>
        </p:blipFill>
        <p:spPr>
          <a:xfrm>
            <a:off x="633945" y="2736504"/>
            <a:ext cx="2146098" cy="1747537"/>
          </a:xfrm>
          <a:prstGeom prst="rect">
            <a:avLst/>
          </a:prstGeom>
        </p:spPr>
      </p:pic>
      <p:pic>
        <p:nvPicPr>
          <p:cNvPr id="9" name="Picture 8">
            <a:extLst>
              <a:ext uri="{FF2B5EF4-FFF2-40B4-BE49-F238E27FC236}">
                <a16:creationId xmlns:a16="http://schemas.microsoft.com/office/drawing/2014/main" id="{B2B21C2D-9FF5-4C4B-BDC7-6BEF4B8C8525}"/>
              </a:ext>
            </a:extLst>
          </p:cNvPr>
          <p:cNvPicPr>
            <a:picLocks noChangeAspect="1"/>
          </p:cNvPicPr>
          <p:nvPr/>
        </p:nvPicPr>
        <p:blipFill>
          <a:blip r:embed="rId5"/>
          <a:stretch>
            <a:fillRect/>
          </a:stretch>
        </p:blipFill>
        <p:spPr>
          <a:xfrm>
            <a:off x="3243788" y="2978599"/>
            <a:ext cx="2184422" cy="1885501"/>
          </a:xfrm>
          <a:prstGeom prst="rect">
            <a:avLst/>
          </a:prstGeom>
        </p:spPr>
      </p:pic>
      <p:sp>
        <p:nvSpPr>
          <p:cNvPr id="2" name="Rectangle 1">
            <a:extLst>
              <a:ext uri="{FF2B5EF4-FFF2-40B4-BE49-F238E27FC236}">
                <a16:creationId xmlns:a16="http://schemas.microsoft.com/office/drawing/2014/main" id="{94E2C979-AED1-483C-83F2-0FBCED02D051}"/>
              </a:ext>
            </a:extLst>
          </p:cNvPr>
          <p:cNvSpPr/>
          <p:nvPr/>
        </p:nvSpPr>
        <p:spPr>
          <a:xfrm>
            <a:off x="2517902" y="558363"/>
            <a:ext cx="208488" cy="21924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latin typeface="Adobe Garamond Pro Bold" panose="02020702060506020403" pitchFamily="18" charset="0"/>
              </a:rPr>
              <a:t>1</a:t>
            </a:r>
          </a:p>
        </p:txBody>
      </p:sp>
      <p:sp>
        <p:nvSpPr>
          <p:cNvPr id="10" name="Rectangle 9">
            <a:extLst>
              <a:ext uri="{FF2B5EF4-FFF2-40B4-BE49-F238E27FC236}">
                <a16:creationId xmlns:a16="http://schemas.microsoft.com/office/drawing/2014/main" id="{B3CC36D1-4C05-4AAD-BA74-EFD9410225BA}"/>
              </a:ext>
            </a:extLst>
          </p:cNvPr>
          <p:cNvSpPr/>
          <p:nvPr/>
        </p:nvSpPr>
        <p:spPr>
          <a:xfrm>
            <a:off x="2517902" y="2270403"/>
            <a:ext cx="208488" cy="21924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latin typeface="Adobe Garamond Pro Bold" panose="02020702060506020403" pitchFamily="18" charset="0"/>
              </a:rPr>
              <a:t>2</a:t>
            </a:r>
          </a:p>
        </p:txBody>
      </p:sp>
      <p:sp>
        <p:nvSpPr>
          <p:cNvPr id="11" name="Rectangle 10">
            <a:extLst>
              <a:ext uri="{FF2B5EF4-FFF2-40B4-BE49-F238E27FC236}">
                <a16:creationId xmlns:a16="http://schemas.microsoft.com/office/drawing/2014/main" id="{86D38DB8-42D1-4081-A61A-C2A446FD0478}"/>
              </a:ext>
            </a:extLst>
          </p:cNvPr>
          <p:cNvSpPr/>
          <p:nvPr/>
        </p:nvSpPr>
        <p:spPr>
          <a:xfrm>
            <a:off x="2517902" y="3877659"/>
            <a:ext cx="208488" cy="21924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latin typeface="Adobe Garamond Pro Bold" panose="02020702060506020403" pitchFamily="18" charset="0"/>
              </a:rPr>
              <a:t>3</a:t>
            </a:r>
          </a:p>
        </p:txBody>
      </p:sp>
      <p:sp>
        <p:nvSpPr>
          <p:cNvPr id="12" name="Rectangle 11">
            <a:extLst>
              <a:ext uri="{FF2B5EF4-FFF2-40B4-BE49-F238E27FC236}">
                <a16:creationId xmlns:a16="http://schemas.microsoft.com/office/drawing/2014/main" id="{F6D47385-94C0-4106-B854-5C183F84277A}"/>
              </a:ext>
            </a:extLst>
          </p:cNvPr>
          <p:cNvSpPr/>
          <p:nvPr/>
        </p:nvSpPr>
        <p:spPr>
          <a:xfrm>
            <a:off x="5090489" y="4264795"/>
            <a:ext cx="208488" cy="21924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latin typeface="Adobe Garamond Pro Bold" panose="02020702060506020403" pitchFamily="18" charset="0"/>
              </a:rPr>
              <a:t>4</a:t>
            </a:r>
          </a:p>
        </p:txBody>
      </p:sp>
    </p:spTree>
    <p:extLst>
      <p:ext uri="{BB962C8B-B14F-4D97-AF65-F5344CB8AC3E}">
        <p14:creationId xmlns:p14="http://schemas.microsoft.com/office/powerpoint/2010/main" val="415664713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F7F8D37A-BD05-42A9-9F45-4FFCA33726EB}"/>
              </a:ext>
            </a:extLst>
          </p:cNvPr>
          <p:cNvSpPr txBox="1"/>
          <p:nvPr/>
        </p:nvSpPr>
        <p:spPr>
          <a:xfrm>
            <a:off x="5178424" y="1456889"/>
            <a:ext cx="3965576" cy="3416320"/>
          </a:xfrm>
          <a:prstGeom prst="rect">
            <a:avLst/>
          </a:prstGeom>
          <a:noFill/>
        </p:spPr>
        <p:txBody>
          <a:bodyPr wrap="square">
            <a:spAutoFit/>
          </a:bodyPr>
          <a:lstStyle/>
          <a:p>
            <a:r>
              <a:rPr lang="en-US" dirty="0" err="1">
                <a:latin typeface="Adobe Garamond Pro Bold" panose="02020702060506020403" pitchFamily="18" charset="0"/>
              </a:rPr>
              <a:t>Maka</a:t>
            </a:r>
            <a:r>
              <a:rPr lang="en-US" dirty="0">
                <a:latin typeface="Adobe Garamond Pro Bold" panose="02020702060506020403" pitchFamily="18" charset="0"/>
              </a:rPr>
              <a:t> pada </a:t>
            </a:r>
            <a:r>
              <a:rPr lang="en-US" dirty="0" err="1">
                <a:latin typeface="Adobe Garamond Pro Bold" panose="02020702060506020403" pitchFamily="18" charset="0"/>
              </a:rPr>
              <a:t>Denominasi</a:t>
            </a:r>
            <a:r>
              <a:rPr lang="en-US" dirty="0">
                <a:latin typeface="Adobe Garamond Pro Bold" panose="02020702060506020403" pitchFamily="18" charset="0"/>
              </a:rPr>
              <a:t> </a:t>
            </a:r>
            <a:r>
              <a:rPr lang="en-US" dirty="0" err="1">
                <a:latin typeface="Adobe Garamond Pro Bold" panose="02020702060506020403" pitchFamily="18" charset="0"/>
              </a:rPr>
              <a:t>Etherium</a:t>
            </a:r>
            <a:r>
              <a:rPr lang="en-US" dirty="0">
                <a:latin typeface="Adobe Garamond Pro Bold" panose="02020702060506020403" pitchFamily="18" charset="0"/>
              </a:rPr>
              <a:t> </a:t>
            </a:r>
            <a:r>
              <a:rPr lang="en-US" dirty="0" err="1">
                <a:latin typeface="Adobe Garamond Pro Bold" panose="02020702060506020403" pitchFamily="18" charset="0"/>
              </a:rPr>
              <a:t>ini</a:t>
            </a:r>
            <a:r>
              <a:rPr lang="en-US" dirty="0">
                <a:latin typeface="Adobe Garamond Pro Bold" panose="02020702060506020403" pitchFamily="18" charset="0"/>
              </a:rPr>
              <a:t> </a:t>
            </a:r>
            <a:r>
              <a:rPr lang="en-US" dirty="0" err="1">
                <a:latin typeface="Adobe Garamond Pro Bold" panose="02020702060506020403" pitchFamily="18" charset="0"/>
              </a:rPr>
              <a:t>wei</a:t>
            </a:r>
            <a:r>
              <a:rPr lang="en-US" dirty="0">
                <a:latin typeface="Adobe Garamond Pro Bold" panose="02020702060506020403" pitchFamily="18" charset="0"/>
              </a:rPr>
              <a:t> </a:t>
            </a:r>
            <a:r>
              <a:rPr lang="en-US" dirty="0" err="1">
                <a:latin typeface="Adobe Garamond Pro Bold" panose="02020702060506020403" pitchFamily="18" charset="0"/>
              </a:rPr>
              <a:t>nya</a:t>
            </a:r>
            <a:r>
              <a:rPr lang="en-US" dirty="0">
                <a:latin typeface="Adobe Garamond Pro Bold" panose="02020702060506020403" pitchFamily="18" charset="0"/>
              </a:rPr>
              <a:t> yang </a:t>
            </a:r>
            <a:r>
              <a:rPr lang="en-US" dirty="0" err="1">
                <a:latin typeface="Adobe Garamond Pro Bold" panose="02020702060506020403" pitchFamily="18" charset="0"/>
              </a:rPr>
              <a:t>terkecil</a:t>
            </a:r>
            <a:r>
              <a:rPr lang="en-US" dirty="0">
                <a:latin typeface="Adobe Garamond Pro Bold" panose="02020702060506020403" pitchFamily="18" charset="0"/>
              </a:rPr>
              <a:t> </a:t>
            </a:r>
            <a:r>
              <a:rPr lang="en-US" dirty="0" err="1">
                <a:latin typeface="Adobe Garamond Pro Bold" panose="02020702060506020403" pitchFamily="18" charset="0"/>
              </a:rPr>
              <a:t>yaitu</a:t>
            </a:r>
            <a:r>
              <a:rPr lang="en-US" dirty="0">
                <a:latin typeface="Adobe Garamond Pro Bold" panose="02020702060506020403" pitchFamily="18" charset="0"/>
              </a:rPr>
              <a:t> 10^18 </a:t>
            </a:r>
            <a:r>
              <a:rPr lang="en-US" dirty="0" err="1">
                <a:latin typeface="Adobe Garamond Pro Bold" panose="02020702060506020403" pitchFamily="18" charset="0"/>
              </a:rPr>
              <a:t>wei</a:t>
            </a:r>
            <a:endParaRPr lang="en-US" dirty="0">
              <a:latin typeface="Adobe Garamond Pro Bold" panose="02020702060506020403" pitchFamily="18" charset="0"/>
            </a:endParaRPr>
          </a:p>
          <a:p>
            <a:r>
              <a:rPr lang="en-US" dirty="0">
                <a:latin typeface="Adobe Garamond Pro Bold" panose="02020702060506020403" pitchFamily="18" charset="0"/>
              </a:rPr>
              <a:t> </a:t>
            </a:r>
          </a:p>
          <a:p>
            <a:r>
              <a:rPr lang="en-US" dirty="0">
                <a:latin typeface="Adobe Garamond Pro Bold" panose="02020702060506020403" pitchFamily="18" charset="0"/>
              </a:rPr>
              <a:t>Jadi </a:t>
            </a:r>
            <a:r>
              <a:rPr lang="en-US" dirty="0" err="1">
                <a:latin typeface="Adobe Garamond Pro Bold" panose="02020702060506020403" pitchFamily="18" charset="0"/>
              </a:rPr>
              <a:t>saldo</a:t>
            </a:r>
            <a:r>
              <a:rPr lang="en-US" dirty="0">
                <a:latin typeface="Adobe Garamond Pro Bold" panose="02020702060506020403" pitchFamily="18" charset="0"/>
              </a:rPr>
              <a:t> </a:t>
            </a:r>
            <a:r>
              <a:rPr lang="en-US" dirty="0" err="1">
                <a:latin typeface="Adobe Garamond Pro Bold" panose="02020702060506020403" pitchFamily="18" charset="0"/>
              </a:rPr>
              <a:t>kita</a:t>
            </a:r>
            <a:r>
              <a:rPr lang="en-US" dirty="0">
                <a:latin typeface="Adobe Garamond Pro Bold" panose="02020702060506020403" pitchFamily="18" charset="0"/>
              </a:rPr>
              <a:t> </a:t>
            </a:r>
            <a:r>
              <a:rPr lang="en-US" dirty="0" err="1">
                <a:latin typeface="Adobe Garamond Pro Bold" panose="02020702060506020403" pitchFamily="18" charset="0"/>
              </a:rPr>
              <a:t>itu</a:t>
            </a:r>
            <a:r>
              <a:rPr lang="en-US" dirty="0">
                <a:latin typeface="Adobe Garamond Pro Bold" panose="02020702060506020403" pitchFamily="18" charset="0"/>
              </a:rPr>
              <a:t> </a:t>
            </a:r>
            <a:r>
              <a:rPr lang="en-US" dirty="0" err="1">
                <a:latin typeface="Adobe Garamond Pro Bold" panose="02020702060506020403" pitchFamily="18" charset="0"/>
              </a:rPr>
              <a:t>mirip</a:t>
            </a:r>
            <a:r>
              <a:rPr lang="en-US" dirty="0">
                <a:latin typeface="Adobe Garamond Pro Bold" panose="02020702060506020403" pitchFamily="18" charset="0"/>
              </a:rPr>
              <a:t> </a:t>
            </a:r>
            <a:r>
              <a:rPr lang="en-US" dirty="0" err="1">
                <a:latin typeface="Adobe Garamond Pro Bold" panose="02020702060506020403" pitchFamily="18" charset="0"/>
              </a:rPr>
              <a:t>dengan</a:t>
            </a:r>
            <a:r>
              <a:rPr lang="en-US" dirty="0">
                <a:latin typeface="Adobe Garamond Pro Bold" panose="02020702060506020403" pitchFamily="18" charset="0"/>
              </a:rPr>
              <a:t> pada </a:t>
            </a:r>
            <a:r>
              <a:rPr lang="en-US" dirty="0" err="1">
                <a:latin typeface="Adobe Garamond Pro Bold" panose="02020702060506020403" pitchFamily="18" charset="0"/>
              </a:rPr>
              <a:t>gambar</a:t>
            </a:r>
            <a:r>
              <a:rPr lang="en-US" dirty="0">
                <a:latin typeface="Adobe Garamond Pro Bold" panose="02020702060506020403" pitchFamily="18" charset="0"/>
              </a:rPr>
              <a:t> di </a:t>
            </a:r>
            <a:r>
              <a:rPr lang="en-US" dirty="0" err="1">
                <a:latin typeface="Adobe Garamond Pro Bold" panose="02020702060506020403" pitchFamily="18" charset="0"/>
              </a:rPr>
              <a:t>samping</a:t>
            </a:r>
            <a:r>
              <a:rPr lang="en-US" dirty="0">
                <a:latin typeface="Adobe Garamond Pro Bold" panose="02020702060506020403" pitchFamily="18" charset="0"/>
              </a:rPr>
              <a:t> </a:t>
            </a:r>
            <a:r>
              <a:rPr lang="en-US" dirty="0" err="1">
                <a:latin typeface="Adobe Garamond Pro Bold" panose="02020702060506020403" pitchFamily="18" charset="0"/>
              </a:rPr>
              <a:t>sekitar</a:t>
            </a:r>
            <a:r>
              <a:rPr lang="en-US" dirty="0">
                <a:latin typeface="Adobe Garamond Pro Bold" panose="02020702060506020403" pitchFamily="18" charset="0"/>
              </a:rPr>
              <a:t> 99.999999-ether, </a:t>
            </a:r>
            <a:r>
              <a:rPr lang="en-US" dirty="0" err="1">
                <a:latin typeface="Adobe Garamond Pro Bold" panose="02020702060506020403" pitchFamily="18" charset="0"/>
              </a:rPr>
              <a:t>kenapa</a:t>
            </a:r>
            <a:r>
              <a:rPr lang="en-US" dirty="0">
                <a:latin typeface="Adobe Garamond Pro Bold" panose="02020702060506020403" pitchFamily="18" charset="0"/>
              </a:rPr>
              <a:t> </a:t>
            </a:r>
            <a:r>
              <a:rPr lang="en-US" dirty="0" err="1">
                <a:latin typeface="Adobe Garamond Pro Bold" panose="02020702060506020403" pitchFamily="18" charset="0"/>
              </a:rPr>
              <a:t>tidak</a:t>
            </a:r>
            <a:r>
              <a:rPr lang="en-US" dirty="0">
                <a:latin typeface="Adobe Garamond Pro Bold" panose="02020702060506020403" pitchFamily="18" charset="0"/>
              </a:rPr>
              <a:t> 100 ether di </a:t>
            </a:r>
            <a:r>
              <a:rPr lang="en-US" dirty="0" err="1">
                <a:latin typeface="Adobe Garamond Pro Bold" panose="02020702060506020403" pitchFamily="18" charset="0"/>
              </a:rPr>
              <a:t>karena</a:t>
            </a:r>
            <a:r>
              <a:rPr lang="en-US" dirty="0">
                <a:latin typeface="Adobe Garamond Pro Bold" panose="02020702060506020403" pitchFamily="18" charset="0"/>
              </a:rPr>
              <a:t> </a:t>
            </a:r>
            <a:r>
              <a:rPr lang="en-US" dirty="0" err="1">
                <a:latin typeface="Adobe Garamond Pro Bold" panose="02020702060506020403" pitchFamily="18" charset="0"/>
              </a:rPr>
              <a:t>kan</a:t>
            </a:r>
            <a:r>
              <a:rPr lang="en-US" dirty="0">
                <a:latin typeface="Adobe Garamond Pro Bold" panose="02020702060506020403" pitchFamily="18" charset="0"/>
              </a:rPr>
              <a:t> ether </a:t>
            </a:r>
            <a:r>
              <a:rPr lang="en-US" dirty="0" err="1">
                <a:latin typeface="Adobe Garamond Pro Bold" panose="02020702060506020403" pitchFamily="18" charset="0"/>
              </a:rPr>
              <a:t>itu</a:t>
            </a:r>
            <a:r>
              <a:rPr lang="en-US" dirty="0">
                <a:latin typeface="Adobe Garamond Pro Bold" panose="02020702060506020403" pitchFamily="18" charset="0"/>
              </a:rPr>
              <a:t> </a:t>
            </a:r>
            <a:r>
              <a:rPr lang="en-US" dirty="0" err="1">
                <a:latin typeface="Adobe Garamond Pro Bold" panose="02020702060506020403" pitchFamily="18" charset="0"/>
              </a:rPr>
              <a:t>berasal</a:t>
            </a:r>
            <a:r>
              <a:rPr lang="en-US" dirty="0">
                <a:latin typeface="Adobe Garamond Pro Bold" panose="02020702060506020403" pitchFamily="18" charset="0"/>
              </a:rPr>
              <a:t> JavaScript VM </a:t>
            </a:r>
            <a:r>
              <a:rPr lang="en-US" dirty="0" err="1">
                <a:latin typeface="Adobe Garamond Pro Bold" panose="02020702060506020403" pitchFamily="18" charset="0"/>
              </a:rPr>
              <a:t>dimana</a:t>
            </a:r>
            <a:r>
              <a:rPr lang="en-US" dirty="0">
                <a:latin typeface="Adobe Garamond Pro Bold" panose="02020702060506020403" pitchFamily="18" charset="0"/>
              </a:rPr>
              <a:t> </a:t>
            </a:r>
            <a:r>
              <a:rPr lang="en-US" dirty="0" err="1">
                <a:latin typeface="Adobe Garamond Pro Bold" panose="02020702060506020403" pitchFamily="18" charset="0"/>
              </a:rPr>
              <a:t>simulasi</a:t>
            </a:r>
            <a:r>
              <a:rPr lang="en-US" dirty="0">
                <a:latin typeface="Adobe Garamond Pro Bold" panose="02020702060506020403" pitchFamily="18" charset="0"/>
              </a:rPr>
              <a:t> </a:t>
            </a:r>
            <a:r>
              <a:rPr lang="en-US" dirty="0" err="1">
                <a:latin typeface="Adobe Garamond Pro Bold" panose="02020702060506020403" pitchFamily="18" charset="0"/>
              </a:rPr>
              <a:t>nya</a:t>
            </a:r>
            <a:r>
              <a:rPr lang="en-US" dirty="0">
                <a:latin typeface="Adobe Garamond Pro Bold" panose="02020702060506020403" pitchFamily="18" charset="0"/>
              </a:rPr>
              <a:t> </a:t>
            </a:r>
            <a:r>
              <a:rPr lang="en-US" dirty="0" err="1">
                <a:latin typeface="Adobe Garamond Pro Bold" panose="02020702060506020403" pitchFamily="18" charset="0"/>
              </a:rPr>
              <a:t>akan</a:t>
            </a:r>
            <a:r>
              <a:rPr lang="en-US" dirty="0">
                <a:latin typeface="Adobe Garamond Pro Bold" panose="02020702060506020403" pitchFamily="18" charset="0"/>
              </a:rPr>
              <a:t> </a:t>
            </a:r>
            <a:r>
              <a:rPr lang="en-US" dirty="0" err="1">
                <a:latin typeface="Adobe Garamond Pro Bold" panose="02020702060506020403" pitchFamily="18" charset="0"/>
              </a:rPr>
              <a:t>memberi</a:t>
            </a:r>
            <a:r>
              <a:rPr lang="en-US" dirty="0">
                <a:latin typeface="Adobe Garamond Pro Bold" panose="02020702060506020403" pitchFamily="18" charset="0"/>
              </a:rPr>
              <a:t> 100 ether </a:t>
            </a:r>
            <a:r>
              <a:rPr lang="en-US" dirty="0" err="1">
                <a:latin typeface="Adobe Garamond Pro Bold" panose="02020702060506020403" pitchFamily="18" charset="0"/>
              </a:rPr>
              <a:t>kita</a:t>
            </a:r>
            <a:r>
              <a:rPr lang="en-US" dirty="0">
                <a:latin typeface="Adobe Garamond Pro Bold" panose="02020702060506020403" pitchFamily="18" charset="0"/>
              </a:rPr>
              <a:t> </a:t>
            </a:r>
            <a:r>
              <a:rPr lang="en-US" dirty="0" err="1">
                <a:latin typeface="Adobe Garamond Pro Bold" panose="02020702060506020403" pitchFamily="18" charset="0"/>
              </a:rPr>
              <a:t>untuk</a:t>
            </a:r>
            <a:r>
              <a:rPr lang="en-US" dirty="0">
                <a:latin typeface="Adobe Garamond Pro Bold" panose="02020702060506020403" pitchFamily="18" charset="0"/>
              </a:rPr>
              <a:t> di </a:t>
            </a:r>
            <a:r>
              <a:rPr lang="en-US" dirty="0" err="1">
                <a:latin typeface="Adobe Garamond Pro Bold" panose="02020702060506020403" pitchFamily="18" charset="0"/>
              </a:rPr>
              <a:t>mainkan</a:t>
            </a:r>
            <a:r>
              <a:rPr lang="en-US" dirty="0">
                <a:latin typeface="Adobe Garamond Pro Bold" panose="02020702060506020403" pitchFamily="18" charset="0"/>
              </a:rPr>
              <a:t> dan </a:t>
            </a:r>
            <a:r>
              <a:rPr lang="en-US" dirty="0" err="1">
                <a:latin typeface="Adobe Garamond Pro Bold" panose="02020702060506020403" pitchFamily="18" charset="0"/>
              </a:rPr>
              <a:t>setiap</a:t>
            </a:r>
            <a:r>
              <a:rPr lang="en-US" dirty="0">
                <a:latin typeface="Adobe Garamond Pro Bold" panose="02020702060506020403" pitchFamily="18" charset="0"/>
              </a:rPr>
              <a:t> </a:t>
            </a:r>
            <a:r>
              <a:rPr lang="en-US" dirty="0" err="1">
                <a:latin typeface="Adobe Garamond Pro Bold" panose="02020702060506020403" pitchFamily="18" charset="0"/>
              </a:rPr>
              <a:t>biaya</a:t>
            </a:r>
            <a:r>
              <a:rPr lang="en-US" dirty="0">
                <a:latin typeface="Adobe Garamond Pro Bold" panose="02020702060506020403" pitchFamily="18" charset="0"/>
              </a:rPr>
              <a:t> </a:t>
            </a:r>
            <a:r>
              <a:rPr lang="en-US" dirty="0" err="1">
                <a:latin typeface="Adobe Garamond Pro Bold" panose="02020702060506020403" pitchFamily="18" charset="0"/>
              </a:rPr>
              <a:t>transaksi</a:t>
            </a:r>
            <a:r>
              <a:rPr lang="en-US" dirty="0">
                <a:latin typeface="Adobe Garamond Pro Bold" panose="02020702060506020403" pitchFamily="18" charset="0"/>
              </a:rPr>
              <a:t> </a:t>
            </a:r>
            <a:r>
              <a:rPr lang="en-US" dirty="0" err="1">
                <a:latin typeface="Adobe Garamond Pro Bold" panose="02020702060506020403" pitchFamily="18" charset="0"/>
              </a:rPr>
              <a:t>itu</a:t>
            </a:r>
            <a:r>
              <a:rPr lang="en-US" dirty="0">
                <a:latin typeface="Adobe Garamond Pro Bold" panose="02020702060506020403" pitchFamily="18" charset="0"/>
              </a:rPr>
              <a:t> </a:t>
            </a:r>
            <a:r>
              <a:rPr lang="en-US" dirty="0" err="1">
                <a:latin typeface="Adobe Garamond Pro Bold" panose="02020702060506020403" pitchFamily="18" charset="0"/>
              </a:rPr>
              <a:t>pasti</a:t>
            </a:r>
            <a:r>
              <a:rPr lang="en-US" dirty="0">
                <a:latin typeface="Adobe Garamond Pro Bold" panose="02020702060506020403" pitchFamily="18" charset="0"/>
              </a:rPr>
              <a:t> </a:t>
            </a:r>
            <a:r>
              <a:rPr lang="en-US" dirty="0" err="1">
                <a:latin typeface="Adobe Garamond Pro Bold" panose="02020702060506020403" pitchFamily="18" charset="0"/>
              </a:rPr>
              <a:t>ada</a:t>
            </a:r>
            <a:r>
              <a:rPr lang="en-US" dirty="0">
                <a:latin typeface="Adobe Garamond Pro Bold" panose="02020702060506020403" pitchFamily="18" charset="0"/>
              </a:rPr>
              <a:t> gas-cost </a:t>
            </a:r>
            <a:r>
              <a:rPr lang="en-US" dirty="0" err="1">
                <a:latin typeface="Adobe Garamond Pro Bold" panose="02020702060506020403" pitchFamily="18" charset="0"/>
              </a:rPr>
              <a:t>nya</a:t>
            </a:r>
            <a:r>
              <a:rPr lang="en-US" dirty="0">
                <a:latin typeface="Adobe Garamond Pro Bold" panose="02020702060506020403" pitchFamily="18" charset="0"/>
              </a:rPr>
              <a:t>. </a:t>
            </a:r>
            <a:r>
              <a:rPr lang="en-US" dirty="0" err="1">
                <a:latin typeface="Adobe Garamond Pro Bold" panose="02020702060506020403" pitchFamily="18" charset="0"/>
              </a:rPr>
              <a:t>Biasa</a:t>
            </a:r>
            <a:r>
              <a:rPr lang="en-US" dirty="0">
                <a:latin typeface="Adobe Garamond Pro Bold" panose="02020702060506020403" pitchFamily="18" charset="0"/>
              </a:rPr>
              <a:t> </a:t>
            </a:r>
            <a:r>
              <a:rPr lang="en-US" dirty="0" err="1">
                <a:latin typeface="Adobe Garamond Pro Bold" panose="02020702060506020403" pitchFamily="18" charset="0"/>
              </a:rPr>
              <a:t>kita</a:t>
            </a:r>
            <a:r>
              <a:rPr lang="en-US" dirty="0">
                <a:latin typeface="Adobe Garamond Pro Bold" panose="02020702060506020403" pitchFamily="18" charset="0"/>
              </a:rPr>
              <a:t> </a:t>
            </a:r>
            <a:r>
              <a:rPr lang="en-US" dirty="0" err="1">
                <a:latin typeface="Adobe Garamond Pro Bold" panose="02020702060506020403" pitchFamily="18" charset="0"/>
              </a:rPr>
              <a:t>sebutkan</a:t>
            </a:r>
            <a:r>
              <a:rPr lang="en-US" dirty="0">
                <a:latin typeface="Adobe Garamond Pro Bold" panose="02020702060506020403" pitchFamily="18" charset="0"/>
              </a:rPr>
              <a:t> </a:t>
            </a:r>
            <a:r>
              <a:rPr lang="en-US" dirty="0" err="1">
                <a:latin typeface="Adobe Garamond Pro Bold" panose="02020702060506020403" pitchFamily="18" charset="0"/>
              </a:rPr>
              <a:t>pajak</a:t>
            </a:r>
            <a:r>
              <a:rPr lang="en-US" dirty="0">
                <a:latin typeface="Adobe Garamond Pro Bold" panose="02020702060506020403" pitchFamily="18" charset="0"/>
              </a:rPr>
              <a:t> </a:t>
            </a:r>
            <a:r>
              <a:rPr lang="en-US" dirty="0" err="1">
                <a:latin typeface="Adobe Garamond Pro Bold" panose="02020702060506020403" pitchFamily="18" charset="0"/>
              </a:rPr>
              <a:t>dalam</a:t>
            </a:r>
            <a:r>
              <a:rPr lang="en-US" dirty="0">
                <a:latin typeface="Adobe Garamond Pro Bold" panose="02020702060506020403" pitchFamily="18" charset="0"/>
              </a:rPr>
              <a:t> blockchain </a:t>
            </a:r>
            <a:endParaRPr lang="en-ID" dirty="0">
              <a:latin typeface="Adobe Garamond Pro Bold" panose="02020702060506020403" pitchFamily="18" charset="0"/>
            </a:endParaRPr>
          </a:p>
        </p:txBody>
      </p:sp>
      <p:pic>
        <p:nvPicPr>
          <p:cNvPr id="8" name="Picture 7">
            <a:extLst>
              <a:ext uri="{FF2B5EF4-FFF2-40B4-BE49-F238E27FC236}">
                <a16:creationId xmlns:a16="http://schemas.microsoft.com/office/drawing/2014/main" id="{A5358B0D-98AB-4E0F-86F1-C8AD0942ED12}"/>
              </a:ext>
            </a:extLst>
          </p:cNvPr>
          <p:cNvPicPr>
            <a:picLocks noChangeAspect="1"/>
          </p:cNvPicPr>
          <p:nvPr/>
        </p:nvPicPr>
        <p:blipFill>
          <a:blip r:embed="rId2">
            <a:duotone>
              <a:prstClr val="black"/>
              <a:schemeClr val="accent1">
                <a:tint val="45000"/>
                <a:satMod val="400000"/>
              </a:schemeClr>
            </a:duotone>
          </a:blip>
          <a:stretch>
            <a:fillRect/>
          </a:stretch>
        </p:blipFill>
        <p:spPr>
          <a:xfrm>
            <a:off x="204226" y="1475939"/>
            <a:ext cx="4834498" cy="2054959"/>
          </a:xfrm>
          <a:prstGeom prst="rect">
            <a:avLst/>
          </a:prstGeom>
        </p:spPr>
      </p:pic>
    </p:spTree>
    <p:extLst>
      <p:ext uri="{BB962C8B-B14F-4D97-AF65-F5344CB8AC3E}">
        <p14:creationId xmlns:p14="http://schemas.microsoft.com/office/powerpoint/2010/main" val="294611211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C730291D-E47B-40AF-B230-AE00BCCE5E49}"/>
              </a:ext>
            </a:extLst>
          </p:cNvPr>
          <p:cNvSpPr txBox="1"/>
          <p:nvPr/>
        </p:nvSpPr>
        <p:spPr>
          <a:xfrm>
            <a:off x="444500" y="1315641"/>
            <a:ext cx="7353300" cy="2862322"/>
          </a:xfrm>
          <a:prstGeom prst="rect">
            <a:avLst/>
          </a:prstGeom>
          <a:noFill/>
        </p:spPr>
        <p:txBody>
          <a:bodyPr wrap="square">
            <a:spAutoFit/>
          </a:bodyPr>
          <a:lstStyle/>
          <a:p>
            <a:r>
              <a:rPr lang="en-US" sz="2000" dirty="0">
                <a:latin typeface="Adobe Garamond Pro Bold" panose="02020702060506020403" pitchFamily="18" charset="0"/>
              </a:rPr>
              <a:t>String Type</a:t>
            </a:r>
          </a:p>
          <a:p>
            <a:r>
              <a:rPr lang="en-ID" sz="2000" dirty="0">
                <a:latin typeface="Adobe Garamond Pro Bold" panose="02020702060506020403" pitchFamily="18" charset="0"/>
              </a:rPr>
              <a:t>String </a:t>
            </a:r>
            <a:r>
              <a:rPr lang="en-ID" sz="2000" dirty="0" err="1">
                <a:latin typeface="Adobe Garamond Pro Bold" panose="02020702060506020403" pitchFamily="18" charset="0"/>
              </a:rPr>
              <a:t>sebenarnya</a:t>
            </a:r>
            <a:r>
              <a:rPr lang="en-ID" sz="2000" dirty="0">
                <a:latin typeface="Adobe Garamond Pro Bold" panose="02020702060506020403" pitchFamily="18" charset="0"/>
              </a:rPr>
              <a:t> </a:t>
            </a:r>
            <a:r>
              <a:rPr lang="en-ID" sz="2000" dirty="0" err="1">
                <a:latin typeface="Adobe Garamond Pro Bold" panose="02020702060506020403" pitchFamily="18" charset="0"/>
              </a:rPr>
              <a:t>adalah</a:t>
            </a:r>
            <a:r>
              <a:rPr lang="en-ID" sz="2000" dirty="0">
                <a:latin typeface="Adobe Garamond Pro Bold" panose="02020702060506020403" pitchFamily="18" charset="0"/>
              </a:rPr>
              <a:t> Array, sangat </a:t>
            </a:r>
            <a:r>
              <a:rPr lang="en-ID" sz="2000" dirty="0" err="1">
                <a:latin typeface="Adobe Garamond Pro Bold" panose="02020702060506020403" pitchFamily="18" charset="0"/>
              </a:rPr>
              <a:t>mirip</a:t>
            </a:r>
            <a:r>
              <a:rPr lang="en-ID" sz="2000" dirty="0">
                <a:latin typeface="Adobe Garamond Pro Bold" panose="02020702060506020403" pitchFamily="18" charset="0"/>
              </a:rPr>
              <a:t> </a:t>
            </a:r>
            <a:r>
              <a:rPr lang="en-ID" sz="2000" dirty="0" err="1">
                <a:latin typeface="Adobe Garamond Pro Bold" panose="02020702060506020403" pitchFamily="18" charset="0"/>
              </a:rPr>
              <a:t>dengan</a:t>
            </a:r>
            <a:r>
              <a:rPr lang="en-ID" sz="2000" dirty="0">
                <a:latin typeface="Adobe Garamond Pro Bold" panose="02020702060506020403" pitchFamily="18" charset="0"/>
              </a:rPr>
              <a:t> array byte. Jika </a:t>
            </a:r>
            <a:r>
              <a:rPr lang="en-ID" sz="2000" dirty="0" err="1">
                <a:latin typeface="Adobe Garamond Pro Bold" panose="02020702060506020403" pitchFamily="18" charset="0"/>
              </a:rPr>
              <a:t>itu</a:t>
            </a:r>
            <a:r>
              <a:rPr lang="en-ID" sz="2000" dirty="0">
                <a:latin typeface="Adobe Garamond Pro Bold" panose="02020702060506020403" pitchFamily="18" charset="0"/>
              </a:rPr>
              <a:t> </a:t>
            </a:r>
            <a:r>
              <a:rPr lang="en-ID" sz="2000" dirty="0" err="1">
                <a:latin typeface="Adobe Garamond Pro Bold" panose="02020702060506020403" pitchFamily="18" charset="0"/>
              </a:rPr>
              <a:t>terdengar</a:t>
            </a:r>
            <a:r>
              <a:rPr lang="en-ID" sz="2000" dirty="0">
                <a:latin typeface="Adobe Garamond Pro Bold" panose="02020702060506020403" pitchFamily="18" charset="0"/>
              </a:rPr>
              <a:t> </a:t>
            </a:r>
            <a:r>
              <a:rPr lang="en-ID" sz="2000" dirty="0" err="1">
                <a:latin typeface="Adobe Garamond Pro Bold" panose="02020702060506020403" pitchFamily="18" charset="0"/>
              </a:rPr>
              <a:t>terlalu</a:t>
            </a:r>
            <a:r>
              <a:rPr lang="en-ID" sz="2000" dirty="0">
                <a:latin typeface="Adobe Garamond Pro Bold" panose="02020702060506020403" pitchFamily="18" charset="0"/>
              </a:rPr>
              <a:t> </a:t>
            </a:r>
            <a:r>
              <a:rPr lang="en-ID" sz="2000" dirty="0" err="1">
                <a:latin typeface="Adobe Garamond Pro Bold" panose="02020702060506020403" pitchFamily="18" charset="0"/>
              </a:rPr>
              <a:t>rumit</a:t>
            </a:r>
            <a:r>
              <a:rPr lang="en-ID" sz="2000" dirty="0">
                <a:latin typeface="Adobe Garamond Pro Bold" panose="02020702060506020403" pitchFamily="18" charset="0"/>
              </a:rPr>
              <a:t>, </a:t>
            </a:r>
            <a:r>
              <a:rPr lang="en-ID" sz="2000" dirty="0" err="1">
                <a:latin typeface="Adobe Garamond Pro Bold" panose="02020702060506020403" pitchFamily="18" charset="0"/>
              </a:rPr>
              <a:t>izinkan</a:t>
            </a:r>
            <a:r>
              <a:rPr lang="en-ID" sz="2000" dirty="0">
                <a:latin typeface="Adobe Garamond Pro Bold" panose="02020702060506020403" pitchFamily="18" charset="0"/>
              </a:rPr>
              <a:t> </a:t>
            </a:r>
            <a:r>
              <a:rPr lang="en-ID" sz="2000" dirty="0" err="1">
                <a:latin typeface="Adobe Garamond Pro Bold" panose="02020702060506020403" pitchFamily="18" charset="0"/>
              </a:rPr>
              <a:t>saya</a:t>
            </a:r>
            <a:r>
              <a:rPr lang="en-ID" sz="2000" dirty="0">
                <a:latin typeface="Adobe Garamond Pro Bold" panose="02020702060506020403" pitchFamily="18" charset="0"/>
              </a:rPr>
              <a:t> </a:t>
            </a:r>
            <a:r>
              <a:rPr lang="en-ID" sz="2000" dirty="0" err="1">
                <a:latin typeface="Adobe Garamond Pro Bold" panose="02020702060506020403" pitchFamily="18" charset="0"/>
              </a:rPr>
              <a:t>menguraikan</a:t>
            </a:r>
            <a:r>
              <a:rPr lang="en-ID" sz="2000" dirty="0">
                <a:latin typeface="Adobe Garamond Pro Bold" panose="02020702060506020403" pitchFamily="18" charset="0"/>
              </a:rPr>
              <a:t> </a:t>
            </a:r>
            <a:r>
              <a:rPr lang="en-ID" sz="2000" dirty="0" err="1">
                <a:latin typeface="Adobe Garamond Pro Bold" panose="02020702060506020403" pitchFamily="18" charset="0"/>
              </a:rPr>
              <a:t>beberapa</a:t>
            </a:r>
            <a:r>
              <a:rPr lang="en-ID" sz="2000" dirty="0">
                <a:latin typeface="Adobe Garamond Pro Bold" panose="02020702060506020403" pitchFamily="18" charset="0"/>
              </a:rPr>
              <a:t> </a:t>
            </a:r>
            <a:r>
              <a:rPr lang="en-ID" sz="2000" dirty="0" err="1">
                <a:latin typeface="Adobe Garamond Pro Bold" panose="02020702060506020403" pitchFamily="18" charset="0"/>
              </a:rPr>
              <a:t>kebiasaan</a:t>
            </a:r>
            <a:r>
              <a:rPr lang="en-ID" sz="2000" dirty="0">
                <a:latin typeface="Adobe Garamond Pro Bold" panose="02020702060506020403" pitchFamily="18" charset="0"/>
              </a:rPr>
              <a:t> </a:t>
            </a:r>
            <a:r>
              <a:rPr lang="en-ID" sz="2000" dirty="0" err="1">
                <a:latin typeface="Adobe Garamond Pro Bold" panose="02020702060506020403" pitchFamily="18" charset="0"/>
              </a:rPr>
              <a:t>untuk</a:t>
            </a:r>
            <a:endParaRPr lang="en-ID" sz="2000" dirty="0">
              <a:latin typeface="Adobe Garamond Pro Bold" panose="02020702060506020403" pitchFamily="18" charset="0"/>
            </a:endParaRPr>
          </a:p>
          <a:p>
            <a:r>
              <a:rPr lang="en-ID" sz="2000" dirty="0">
                <a:latin typeface="Adobe Garamond Pro Bold" panose="02020702060506020403" pitchFamily="18" charset="0"/>
              </a:rPr>
              <a:t>Anda yang </a:t>
            </a:r>
            <a:r>
              <a:rPr lang="en-ID" sz="2000" dirty="0" err="1">
                <a:latin typeface="Adobe Garamond Pro Bold" panose="02020702060506020403" pitchFamily="18" charset="0"/>
              </a:rPr>
              <a:t>agak</a:t>
            </a:r>
            <a:r>
              <a:rPr lang="en-ID" sz="2000" dirty="0">
                <a:latin typeface="Adobe Garamond Pro Bold" panose="02020702060506020403" pitchFamily="18" charset="0"/>
              </a:rPr>
              <a:t> </a:t>
            </a:r>
            <a:r>
              <a:rPr lang="en-ID" sz="2000" dirty="0" err="1">
                <a:latin typeface="Adobe Garamond Pro Bold" panose="02020702060506020403" pitchFamily="18" charset="0"/>
              </a:rPr>
              <a:t>unik</a:t>
            </a:r>
            <a:r>
              <a:rPr lang="en-ID" sz="2000" dirty="0">
                <a:latin typeface="Adobe Garamond Pro Bold" panose="02020702060506020403" pitchFamily="18" charset="0"/>
              </a:rPr>
              <a:t> </a:t>
            </a:r>
            <a:r>
              <a:rPr lang="en-ID" sz="2000" dirty="0" err="1">
                <a:latin typeface="Adobe Garamond Pro Bold" panose="02020702060506020403" pitchFamily="18" charset="0"/>
              </a:rPr>
              <a:t>untuk</a:t>
            </a:r>
            <a:r>
              <a:rPr lang="en-ID" sz="2000" dirty="0">
                <a:latin typeface="Adobe Garamond Pro Bold" panose="02020702060506020403" pitchFamily="18" charset="0"/>
              </a:rPr>
              <a:t> Solidity:</a:t>
            </a:r>
          </a:p>
          <a:p>
            <a:r>
              <a:rPr lang="en-ID" sz="2000" dirty="0">
                <a:latin typeface="Adobe Garamond Pro Bold" panose="02020702060506020403" pitchFamily="18" charset="0"/>
              </a:rPr>
              <a:t>- </a:t>
            </a:r>
            <a:r>
              <a:rPr lang="sv-SE" sz="2000" dirty="0">
                <a:latin typeface="Adobe Garamond Pro Bold" panose="02020702060506020403" pitchFamily="18" charset="0"/>
              </a:rPr>
              <a:t>Secara asli, tidak ada fungsi manipulasi String.</a:t>
            </a:r>
          </a:p>
          <a:p>
            <a:pPr marL="342900" indent="-342900">
              <a:buFontTx/>
              <a:buChar char="-"/>
            </a:pPr>
            <a:r>
              <a:rPr lang="en-ID" sz="2000" dirty="0" err="1">
                <a:latin typeface="Adobe Garamond Pro Bold" panose="02020702060506020403" pitchFamily="18" charset="0"/>
              </a:rPr>
              <a:t>Bahkan</a:t>
            </a:r>
            <a:r>
              <a:rPr lang="en-ID" sz="2000" dirty="0">
                <a:latin typeface="Adobe Garamond Pro Bold" panose="02020702060506020403" pitchFamily="18" charset="0"/>
              </a:rPr>
              <a:t> </a:t>
            </a:r>
            <a:r>
              <a:rPr lang="en-ID" sz="2000" dirty="0" err="1">
                <a:latin typeface="Adobe Garamond Pro Bold" panose="02020702060506020403" pitchFamily="18" charset="0"/>
              </a:rPr>
              <a:t>tidak</a:t>
            </a:r>
            <a:r>
              <a:rPr lang="en-ID" sz="2000" dirty="0">
                <a:latin typeface="Adobe Garamond Pro Bold" panose="02020702060506020403" pitchFamily="18" charset="0"/>
              </a:rPr>
              <a:t> </a:t>
            </a:r>
            <a:r>
              <a:rPr lang="en-ID" sz="2000" dirty="0" err="1">
                <a:latin typeface="Adobe Garamond Pro Bold" panose="02020702060506020403" pitchFamily="18" charset="0"/>
              </a:rPr>
              <a:t>ada</a:t>
            </a:r>
            <a:r>
              <a:rPr lang="en-ID" sz="2000" dirty="0">
                <a:latin typeface="Adobe Garamond Pro Bold" panose="02020702060506020403" pitchFamily="18" charset="0"/>
              </a:rPr>
              <a:t> </a:t>
            </a:r>
            <a:r>
              <a:rPr lang="en-ID" sz="2000" dirty="0" err="1">
                <a:latin typeface="Adobe Garamond Pro Bold" panose="02020702060506020403" pitchFamily="18" charset="0"/>
              </a:rPr>
              <a:t>perbandingan</a:t>
            </a:r>
            <a:r>
              <a:rPr lang="en-ID" sz="2000" dirty="0">
                <a:latin typeface="Adobe Garamond Pro Bold" panose="02020702060506020403" pitchFamily="18" charset="0"/>
              </a:rPr>
              <a:t> string yang </a:t>
            </a:r>
            <a:r>
              <a:rPr lang="en-ID" sz="2000" dirty="0" err="1">
                <a:latin typeface="Adobe Garamond Pro Bold" panose="02020702060506020403" pitchFamily="18" charset="0"/>
              </a:rPr>
              <a:t>mungkin</a:t>
            </a:r>
            <a:r>
              <a:rPr lang="en-ID" sz="2000" dirty="0">
                <a:latin typeface="Adobe Garamond Pro Bold" panose="02020702060506020403" pitchFamily="18" charset="0"/>
              </a:rPr>
              <a:t> </a:t>
            </a:r>
            <a:r>
              <a:rPr lang="en-ID" sz="2000" dirty="0" err="1">
                <a:latin typeface="Adobe Garamond Pro Bold" panose="02020702060506020403" pitchFamily="18" charset="0"/>
              </a:rPr>
              <a:t>secara</a:t>
            </a:r>
            <a:r>
              <a:rPr lang="en-ID" sz="2000" dirty="0">
                <a:latin typeface="Adobe Garamond Pro Bold" panose="02020702060506020403" pitchFamily="18" charset="0"/>
              </a:rPr>
              <a:t> </a:t>
            </a:r>
            <a:r>
              <a:rPr lang="en-ID" sz="2000" dirty="0" err="1">
                <a:latin typeface="Adobe Garamond Pro Bold" panose="02020702060506020403" pitchFamily="18" charset="0"/>
              </a:rPr>
              <a:t>asli</a:t>
            </a:r>
            <a:endParaRPr lang="en-ID" sz="2000" dirty="0">
              <a:latin typeface="Adobe Garamond Pro Bold" panose="02020702060506020403" pitchFamily="18" charset="0"/>
            </a:endParaRPr>
          </a:p>
          <a:p>
            <a:pPr marL="342900" indent="-342900">
              <a:buFontTx/>
              <a:buChar char="-"/>
            </a:pPr>
            <a:r>
              <a:rPr lang="en-ID" sz="2000" dirty="0">
                <a:latin typeface="Adobe Garamond Pro Bold" panose="02020702060506020403" pitchFamily="18" charset="0"/>
              </a:rPr>
              <a:t>Ada </a:t>
            </a:r>
            <a:r>
              <a:rPr lang="en-ID" sz="2000" dirty="0" err="1">
                <a:latin typeface="Adobe Garamond Pro Bold" panose="02020702060506020403" pitchFamily="18" charset="0"/>
              </a:rPr>
              <a:t>perpustakaan</a:t>
            </a:r>
            <a:r>
              <a:rPr lang="en-ID" sz="2000" dirty="0">
                <a:latin typeface="Adobe Garamond Pro Bold" panose="02020702060506020403" pitchFamily="18" charset="0"/>
              </a:rPr>
              <a:t> </a:t>
            </a:r>
            <a:r>
              <a:rPr lang="en-ID" sz="2000" dirty="0" err="1">
                <a:latin typeface="Adobe Garamond Pro Bold" panose="02020702060506020403" pitchFamily="18" charset="0"/>
              </a:rPr>
              <a:t>untuk</a:t>
            </a:r>
            <a:r>
              <a:rPr lang="en-ID" sz="2000" dirty="0">
                <a:latin typeface="Adobe Garamond Pro Bold" panose="02020702060506020403" pitchFamily="18" charset="0"/>
              </a:rPr>
              <a:t> </a:t>
            </a:r>
            <a:r>
              <a:rPr lang="en-ID" sz="2000" dirty="0" err="1">
                <a:latin typeface="Adobe Garamond Pro Bold" panose="02020702060506020403" pitchFamily="18" charset="0"/>
              </a:rPr>
              <a:t>bekerja</a:t>
            </a:r>
            <a:r>
              <a:rPr lang="en-ID" sz="2000" dirty="0">
                <a:latin typeface="Adobe Garamond Pro Bold" panose="02020702060506020403" pitchFamily="18" charset="0"/>
              </a:rPr>
              <a:t> </a:t>
            </a:r>
            <a:r>
              <a:rPr lang="en-ID" sz="2000" dirty="0" err="1">
                <a:latin typeface="Adobe Garamond Pro Bold" panose="02020702060506020403" pitchFamily="18" charset="0"/>
              </a:rPr>
              <a:t>dengan</a:t>
            </a:r>
            <a:r>
              <a:rPr lang="en-ID" sz="2000" dirty="0">
                <a:latin typeface="Adobe Garamond Pro Bold" panose="02020702060506020403" pitchFamily="18" charset="0"/>
              </a:rPr>
              <a:t> Strings</a:t>
            </a:r>
          </a:p>
          <a:p>
            <a:pPr marL="342900" indent="-342900">
              <a:buFontTx/>
              <a:buChar char="-"/>
            </a:pPr>
            <a:r>
              <a:rPr lang="en-ID" sz="2000" dirty="0">
                <a:latin typeface="Adobe Garamond Pro Bold" panose="02020702060506020403" pitchFamily="18" charset="0"/>
              </a:rPr>
              <a:t>String mahal </a:t>
            </a:r>
            <a:r>
              <a:rPr lang="en-ID" sz="2000" dirty="0" err="1">
                <a:latin typeface="Adobe Garamond Pro Bold" panose="02020702060506020403" pitchFamily="18" charset="0"/>
              </a:rPr>
              <a:t>untuk</a:t>
            </a:r>
            <a:r>
              <a:rPr lang="en-ID" sz="2000" dirty="0">
                <a:latin typeface="Adobe Garamond Pro Bold" panose="02020702060506020403" pitchFamily="18" charset="0"/>
              </a:rPr>
              <a:t> </a:t>
            </a:r>
            <a:r>
              <a:rPr lang="en-ID" sz="2000" dirty="0" err="1">
                <a:latin typeface="Adobe Garamond Pro Bold" panose="02020702060506020403" pitchFamily="18" charset="0"/>
              </a:rPr>
              <a:t>disimpan</a:t>
            </a:r>
            <a:r>
              <a:rPr lang="en-ID" sz="2000" dirty="0">
                <a:latin typeface="Adobe Garamond Pro Bold" panose="02020702060506020403" pitchFamily="18" charset="0"/>
              </a:rPr>
              <a:t> dan </a:t>
            </a:r>
            <a:r>
              <a:rPr lang="en-ID" sz="2000" dirty="0" err="1">
                <a:latin typeface="Adobe Garamond Pro Bold" panose="02020702060506020403" pitchFamily="18" charset="0"/>
              </a:rPr>
              <a:t>digunakan</a:t>
            </a:r>
            <a:r>
              <a:rPr lang="en-ID" sz="2000" dirty="0">
                <a:latin typeface="Adobe Garamond Pro Bold" panose="02020702060506020403" pitchFamily="18" charset="0"/>
              </a:rPr>
              <a:t> di Solidity</a:t>
            </a:r>
          </a:p>
        </p:txBody>
      </p:sp>
    </p:spTree>
    <p:extLst>
      <p:ext uri="{BB962C8B-B14F-4D97-AF65-F5344CB8AC3E}">
        <p14:creationId xmlns:p14="http://schemas.microsoft.com/office/powerpoint/2010/main" val="194895974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ED7B0A8-9B77-42A7-9E10-4A61914DFE91}"/>
              </a:ext>
            </a:extLst>
          </p:cNvPr>
          <p:cNvPicPr>
            <a:picLocks noChangeAspect="1"/>
          </p:cNvPicPr>
          <p:nvPr/>
        </p:nvPicPr>
        <p:blipFill rotWithShape="1">
          <a:blip r:embed="rId2"/>
          <a:srcRect r="8829"/>
          <a:stretch/>
        </p:blipFill>
        <p:spPr>
          <a:xfrm>
            <a:off x="39003" y="36973"/>
            <a:ext cx="5472797" cy="2547477"/>
          </a:xfrm>
          <a:prstGeom prst="rect">
            <a:avLst/>
          </a:prstGeom>
        </p:spPr>
      </p:pic>
      <p:pic>
        <p:nvPicPr>
          <p:cNvPr id="7" name="Picture 6">
            <a:extLst>
              <a:ext uri="{FF2B5EF4-FFF2-40B4-BE49-F238E27FC236}">
                <a16:creationId xmlns:a16="http://schemas.microsoft.com/office/drawing/2014/main" id="{E771A86F-E175-4CA6-A967-B2DAE1DDC966}"/>
              </a:ext>
            </a:extLst>
          </p:cNvPr>
          <p:cNvPicPr>
            <a:picLocks noChangeAspect="1"/>
          </p:cNvPicPr>
          <p:nvPr/>
        </p:nvPicPr>
        <p:blipFill rotWithShape="1">
          <a:blip r:embed="rId3"/>
          <a:srcRect b="9165"/>
          <a:stretch/>
        </p:blipFill>
        <p:spPr>
          <a:xfrm>
            <a:off x="2003038" y="2832145"/>
            <a:ext cx="2772162" cy="1765256"/>
          </a:xfrm>
          <a:prstGeom prst="rect">
            <a:avLst/>
          </a:prstGeom>
        </p:spPr>
      </p:pic>
      <p:sp>
        <p:nvSpPr>
          <p:cNvPr id="8" name="TextBox 7">
            <a:extLst>
              <a:ext uri="{FF2B5EF4-FFF2-40B4-BE49-F238E27FC236}">
                <a16:creationId xmlns:a16="http://schemas.microsoft.com/office/drawing/2014/main" id="{4515404B-8EC5-4C39-9C65-599E8ED13044}"/>
              </a:ext>
            </a:extLst>
          </p:cNvPr>
          <p:cNvSpPr txBox="1"/>
          <p:nvPr/>
        </p:nvSpPr>
        <p:spPr>
          <a:xfrm>
            <a:off x="5558522" y="1142150"/>
            <a:ext cx="3546475" cy="3477875"/>
          </a:xfrm>
          <a:prstGeom prst="rect">
            <a:avLst/>
          </a:prstGeom>
          <a:noFill/>
        </p:spPr>
        <p:txBody>
          <a:bodyPr wrap="square">
            <a:spAutoFit/>
          </a:bodyPr>
          <a:lstStyle/>
          <a:p>
            <a:pPr marL="285750" indent="-285750">
              <a:buFont typeface="Arial" panose="020B0604020202020204" pitchFamily="34" charset="0"/>
              <a:buChar char="•"/>
            </a:pPr>
            <a:r>
              <a:rPr lang="en-US" sz="2000" dirty="0" err="1">
                <a:latin typeface="Adobe Garamond Pro Bold" panose="02020702060506020403" pitchFamily="18" charset="0"/>
              </a:rPr>
              <a:t>Pertama</a:t>
            </a:r>
            <a:r>
              <a:rPr lang="en-US" sz="2000" dirty="0">
                <a:latin typeface="Adobe Garamond Pro Bold" panose="02020702060506020403" pitchFamily="18" charset="0"/>
              </a:rPr>
              <a:t> </a:t>
            </a:r>
            <a:r>
              <a:rPr lang="en-US" sz="2000" dirty="0" err="1">
                <a:latin typeface="Adobe Garamond Pro Bold" panose="02020702060506020403" pitchFamily="18" charset="0"/>
              </a:rPr>
              <a:t>kita</a:t>
            </a:r>
            <a:r>
              <a:rPr lang="en-US" sz="2000" dirty="0">
                <a:latin typeface="Adobe Garamond Pro Bold" panose="02020702060506020403" pitchFamily="18" charset="0"/>
              </a:rPr>
              <a:t> </a:t>
            </a:r>
            <a:r>
              <a:rPr lang="en-US" sz="2000" dirty="0" err="1">
                <a:latin typeface="Adobe Garamond Pro Bold" panose="02020702060506020403" pitchFamily="18" charset="0"/>
              </a:rPr>
              <a:t>membuat</a:t>
            </a:r>
            <a:r>
              <a:rPr lang="en-US" sz="2000" dirty="0">
                <a:latin typeface="Adobe Garamond Pro Bold" panose="02020702060506020403" pitchFamily="18" charset="0"/>
              </a:rPr>
              <a:t> file </a:t>
            </a:r>
            <a:r>
              <a:rPr lang="en-US" sz="2000" dirty="0" err="1">
                <a:latin typeface="Adobe Garamond Pro Bold" panose="02020702060506020403" pitchFamily="18" charset="0"/>
              </a:rPr>
              <a:t>dengan</a:t>
            </a:r>
            <a:r>
              <a:rPr lang="en-US" sz="2000" dirty="0">
                <a:latin typeface="Adobe Garamond Pro Bold" panose="02020702060506020403" pitchFamily="18" charset="0"/>
              </a:rPr>
              <a:t> syntax </a:t>
            </a:r>
            <a:r>
              <a:rPr lang="en-US" sz="2000" dirty="0" err="1">
                <a:latin typeface="Adobe Garamond Pro Bold" panose="02020702060506020403" pitchFamily="18" charset="0"/>
              </a:rPr>
              <a:t>sebagai</a:t>
            </a:r>
            <a:r>
              <a:rPr lang="en-US" sz="2000" dirty="0">
                <a:latin typeface="Adobe Garamond Pro Bold" panose="02020702060506020403" pitchFamily="18" charset="0"/>
              </a:rPr>
              <a:t> </a:t>
            </a:r>
            <a:r>
              <a:rPr lang="en-US" sz="2000" dirty="0" err="1">
                <a:latin typeface="Adobe Garamond Pro Bold" panose="02020702060506020403" pitchFamily="18" charset="0"/>
              </a:rPr>
              <a:t>berikut</a:t>
            </a:r>
            <a:endParaRPr lang="en-US" sz="2000" dirty="0">
              <a:latin typeface="Adobe Garamond Pro Bold" panose="02020702060506020403" pitchFamily="18" charset="0"/>
            </a:endParaRPr>
          </a:p>
          <a:p>
            <a:endParaRPr lang="en-US" sz="2000" dirty="0">
              <a:latin typeface="Adobe Garamond Pro Bold" panose="02020702060506020403" pitchFamily="18" charset="0"/>
            </a:endParaRPr>
          </a:p>
          <a:p>
            <a:pPr marL="285750" indent="-285750">
              <a:buFont typeface="Arial" panose="020B0604020202020204" pitchFamily="34" charset="0"/>
              <a:buChar char="•"/>
            </a:pPr>
            <a:r>
              <a:rPr lang="en-US" sz="2000" dirty="0">
                <a:latin typeface="Adobe Garamond Pro Bold" panose="02020702060506020403" pitchFamily="18" charset="0"/>
              </a:rPr>
              <a:t>Lalu </a:t>
            </a:r>
            <a:r>
              <a:rPr lang="en-US" sz="2000" dirty="0" err="1">
                <a:latin typeface="Adobe Garamond Pro Bold" panose="02020702060506020403" pitchFamily="18" charset="0"/>
              </a:rPr>
              <a:t>kita</a:t>
            </a:r>
            <a:r>
              <a:rPr lang="en-US" sz="2000" dirty="0">
                <a:latin typeface="Adobe Garamond Pro Bold" panose="02020702060506020403" pitchFamily="18" charset="0"/>
              </a:rPr>
              <a:t> </a:t>
            </a:r>
            <a:r>
              <a:rPr lang="en-US" sz="2000" dirty="0" err="1">
                <a:latin typeface="Adobe Garamond Pro Bold" panose="02020702060506020403" pitchFamily="18" charset="0"/>
              </a:rPr>
              <a:t>melakukan</a:t>
            </a:r>
            <a:r>
              <a:rPr lang="en-US" sz="2000" dirty="0">
                <a:latin typeface="Adobe Garamond Pro Bold" panose="02020702060506020403" pitchFamily="18" charset="0"/>
              </a:rPr>
              <a:t> deploy</a:t>
            </a:r>
          </a:p>
          <a:p>
            <a:r>
              <a:rPr lang="en-US" sz="2000" dirty="0">
                <a:latin typeface="Adobe Garamond Pro Bold" panose="02020702060506020403" pitchFamily="18" charset="0"/>
              </a:rPr>
              <a:t> </a:t>
            </a:r>
          </a:p>
          <a:p>
            <a:pPr marL="285750" indent="-285750">
              <a:buFont typeface="Arial" panose="020B0604020202020204" pitchFamily="34" charset="0"/>
              <a:buChar char="•"/>
            </a:pPr>
            <a:r>
              <a:rPr lang="en-US" sz="2000" dirty="0">
                <a:latin typeface="Adobe Garamond Pro Bold" panose="02020702060506020403" pitchFamily="18" charset="0"/>
              </a:rPr>
              <a:t>Dan </a:t>
            </a:r>
            <a:r>
              <a:rPr lang="en-US" sz="2000" dirty="0" err="1">
                <a:latin typeface="Adobe Garamond Pro Bold" panose="02020702060506020403" pitchFamily="18" charset="0"/>
              </a:rPr>
              <a:t>klik</a:t>
            </a:r>
            <a:r>
              <a:rPr lang="en-US" sz="2000" dirty="0">
                <a:latin typeface="Adobe Garamond Pro Bold" panose="02020702060506020403" pitchFamily="18" charset="0"/>
              </a:rPr>
              <a:t> </a:t>
            </a:r>
            <a:r>
              <a:rPr lang="en-US" sz="2000" dirty="0" err="1">
                <a:latin typeface="Adobe Garamond Pro Bold" panose="02020702060506020403" pitchFamily="18" charset="0"/>
              </a:rPr>
              <a:t>myString</a:t>
            </a:r>
            <a:r>
              <a:rPr lang="en-US" sz="2000" dirty="0">
                <a:latin typeface="Adobe Garamond Pro Bold" panose="02020702060506020403" pitchFamily="18" charset="0"/>
              </a:rPr>
              <a:t> </a:t>
            </a:r>
            <a:r>
              <a:rPr lang="en-US" sz="2000" dirty="0" err="1">
                <a:latin typeface="Adobe Garamond Pro Bold" panose="02020702060506020403" pitchFamily="18" charset="0"/>
              </a:rPr>
              <a:t>maka</a:t>
            </a:r>
            <a:r>
              <a:rPr lang="en-US" sz="2000" dirty="0">
                <a:latin typeface="Adobe Garamond Pro Bold" panose="02020702060506020403" pitchFamily="18" charset="0"/>
              </a:rPr>
              <a:t> </a:t>
            </a:r>
            <a:r>
              <a:rPr lang="en-US" sz="2000" dirty="0" err="1">
                <a:latin typeface="Adobe Garamond Pro Bold" panose="02020702060506020403" pitchFamily="18" charset="0"/>
              </a:rPr>
              <a:t>javascript</a:t>
            </a:r>
            <a:r>
              <a:rPr lang="en-US" sz="2000" dirty="0">
                <a:latin typeface="Adobe Garamond Pro Bold" panose="02020702060506020403" pitchFamily="18" charset="0"/>
              </a:rPr>
              <a:t> </a:t>
            </a:r>
            <a:r>
              <a:rPr lang="en-US" sz="2000" dirty="0" err="1">
                <a:latin typeface="Adobe Garamond Pro Bold" panose="02020702060506020403" pitchFamily="18" charset="0"/>
              </a:rPr>
              <a:t>vm</a:t>
            </a:r>
            <a:r>
              <a:rPr lang="en-US" sz="2000" dirty="0">
                <a:latin typeface="Adobe Garamond Pro Bold" panose="02020702060506020403" pitchFamily="18" charset="0"/>
              </a:rPr>
              <a:t> </a:t>
            </a:r>
            <a:r>
              <a:rPr lang="en-US" sz="2000" dirty="0" err="1">
                <a:latin typeface="Adobe Garamond Pro Bold" panose="02020702060506020403" pitchFamily="18" charset="0"/>
              </a:rPr>
              <a:t>ini</a:t>
            </a:r>
            <a:r>
              <a:rPr lang="en-US" sz="2000" dirty="0">
                <a:latin typeface="Adobe Garamond Pro Bold" panose="02020702060506020403" pitchFamily="18" charset="0"/>
              </a:rPr>
              <a:t> </a:t>
            </a:r>
            <a:r>
              <a:rPr lang="en-US" sz="2000" dirty="0" err="1">
                <a:latin typeface="Adobe Garamond Pro Bold" panose="02020702060506020403" pitchFamily="18" charset="0"/>
              </a:rPr>
              <a:t>akan</a:t>
            </a:r>
            <a:r>
              <a:rPr lang="en-US" sz="2000" dirty="0">
                <a:latin typeface="Adobe Garamond Pro Bold" panose="02020702060506020403" pitchFamily="18" charset="0"/>
              </a:rPr>
              <a:t> </a:t>
            </a:r>
            <a:r>
              <a:rPr lang="en-US" sz="2000" dirty="0" err="1">
                <a:latin typeface="Adobe Garamond Pro Bold" panose="02020702060506020403" pitchFamily="18" charset="0"/>
              </a:rPr>
              <a:t>mengambil</a:t>
            </a:r>
            <a:r>
              <a:rPr lang="en-US" sz="2000" dirty="0">
                <a:latin typeface="Adobe Garamond Pro Bold" panose="02020702060506020403" pitchFamily="18" charset="0"/>
              </a:rPr>
              <a:t> string yang </a:t>
            </a:r>
            <a:r>
              <a:rPr lang="en-US" sz="2000" dirty="0" err="1">
                <a:latin typeface="Adobe Garamond Pro Bold" panose="02020702060506020403" pitchFamily="18" charset="0"/>
              </a:rPr>
              <a:t>menampilkan</a:t>
            </a:r>
            <a:r>
              <a:rPr lang="en-US" sz="2000" dirty="0">
                <a:latin typeface="Adobe Garamond Pro Bold" panose="02020702060506020403" pitchFamily="18" charset="0"/>
              </a:rPr>
              <a:t> “hallo World” yang </a:t>
            </a:r>
            <a:r>
              <a:rPr lang="en-US" sz="2000" dirty="0" err="1">
                <a:latin typeface="Adobe Garamond Pro Bold" panose="02020702060506020403" pitchFamily="18" charset="0"/>
              </a:rPr>
              <a:t>diinisialisasi</a:t>
            </a:r>
            <a:r>
              <a:rPr lang="en-US" sz="2000" dirty="0">
                <a:latin typeface="Adobe Garamond Pro Bold" panose="02020702060506020403" pitchFamily="18" charset="0"/>
              </a:rPr>
              <a:t> </a:t>
            </a:r>
            <a:r>
              <a:rPr lang="en-US" sz="2000" dirty="0" err="1">
                <a:latin typeface="Adobe Garamond Pro Bold" panose="02020702060506020403" pitchFamily="18" charset="0"/>
              </a:rPr>
              <a:t>kan</a:t>
            </a:r>
            <a:r>
              <a:rPr lang="en-US" sz="2000" dirty="0">
                <a:latin typeface="Adobe Garamond Pro Bold" panose="02020702060506020403" pitchFamily="18" charset="0"/>
              </a:rPr>
              <a:t> </a:t>
            </a:r>
          </a:p>
          <a:p>
            <a:pPr marL="285750" indent="-285750">
              <a:buFont typeface="Arial" panose="020B0604020202020204" pitchFamily="34" charset="0"/>
              <a:buChar char="•"/>
            </a:pPr>
            <a:endParaRPr lang="en-ID" sz="2000" dirty="0">
              <a:solidFill>
                <a:schemeClr val="bg1"/>
              </a:solidFill>
              <a:latin typeface="Adobe Garamond Pro Bold" panose="02020702060506020403" pitchFamily="18" charset="0"/>
            </a:endParaRPr>
          </a:p>
        </p:txBody>
      </p:sp>
    </p:spTree>
    <p:extLst>
      <p:ext uri="{BB962C8B-B14F-4D97-AF65-F5344CB8AC3E}">
        <p14:creationId xmlns:p14="http://schemas.microsoft.com/office/powerpoint/2010/main" val="183109008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B34D104-770F-454F-AB73-715A304044DC}"/>
              </a:ext>
            </a:extLst>
          </p:cNvPr>
          <p:cNvPicPr>
            <a:picLocks noChangeAspect="1"/>
          </p:cNvPicPr>
          <p:nvPr/>
        </p:nvPicPr>
        <p:blipFill>
          <a:blip r:embed="rId2"/>
          <a:stretch>
            <a:fillRect/>
          </a:stretch>
        </p:blipFill>
        <p:spPr>
          <a:xfrm>
            <a:off x="383394" y="1378447"/>
            <a:ext cx="2734057" cy="1762371"/>
          </a:xfrm>
          <a:prstGeom prst="rect">
            <a:avLst/>
          </a:prstGeom>
        </p:spPr>
      </p:pic>
      <p:sp>
        <p:nvSpPr>
          <p:cNvPr id="8" name="TextBox 7">
            <a:extLst>
              <a:ext uri="{FF2B5EF4-FFF2-40B4-BE49-F238E27FC236}">
                <a16:creationId xmlns:a16="http://schemas.microsoft.com/office/drawing/2014/main" id="{F550D9CF-1242-4E50-8E89-4DBB1D613D78}"/>
              </a:ext>
            </a:extLst>
          </p:cNvPr>
          <p:cNvSpPr txBox="1"/>
          <p:nvPr/>
        </p:nvSpPr>
        <p:spPr>
          <a:xfrm>
            <a:off x="3527425" y="1985455"/>
            <a:ext cx="4854575" cy="1477328"/>
          </a:xfrm>
          <a:prstGeom prst="rect">
            <a:avLst/>
          </a:prstGeom>
          <a:noFill/>
        </p:spPr>
        <p:txBody>
          <a:bodyPr wrap="square">
            <a:spAutoFit/>
          </a:bodyPr>
          <a:lstStyle/>
          <a:p>
            <a:pPr marL="285750" indent="-285750">
              <a:buFont typeface="Arial" panose="020B0604020202020204" pitchFamily="34" charset="0"/>
              <a:buChar char="•"/>
            </a:pPr>
            <a:r>
              <a:rPr lang="en-US" dirty="0">
                <a:latin typeface="Adobe Garamond Pro Bold" panose="02020702060506020403" pitchFamily="18" charset="0"/>
              </a:rPr>
              <a:t>Jika </a:t>
            </a:r>
            <a:r>
              <a:rPr lang="en-US" dirty="0" err="1">
                <a:latin typeface="Adobe Garamond Pro Bold" panose="02020702060506020403" pitchFamily="18" charset="0"/>
              </a:rPr>
              <a:t>kita</a:t>
            </a:r>
            <a:r>
              <a:rPr lang="en-US" dirty="0">
                <a:latin typeface="Adobe Garamond Pro Bold" panose="02020702060506020403" pitchFamily="18" charset="0"/>
              </a:rPr>
              <a:t> </a:t>
            </a:r>
            <a:r>
              <a:rPr lang="en-US" dirty="0" err="1">
                <a:latin typeface="Adobe Garamond Pro Bold" panose="02020702060506020403" pitchFamily="18" charset="0"/>
              </a:rPr>
              <a:t>memasukkan</a:t>
            </a:r>
            <a:r>
              <a:rPr lang="en-US" dirty="0">
                <a:latin typeface="Adobe Garamond Pro Bold" panose="02020702060506020403" pitchFamily="18" charset="0"/>
              </a:rPr>
              <a:t> string “EthereumBlockchainDeveloper.com” dan </a:t>
            </a:r>
            <a:r>
              <a:rPr lang="en-US" dirty="0" err="1">
                <a:latin typeface="Adobe Garamond Pro Bold" panose="02020702060506020403" pitchFamily="18" charset="0"/>
              </a:rPr>
              <a:t>klik</a:t>
            </a:r>
            <a:r>
              <a:rPr lang="en-US" dirty="0">
                <a:latin typeface="Adobe Garamond Pro Bold" panose="02020702060506020403" pitchFamily="18" charset="0"/>
              </a:rPr>
              <a:t> </a:t>
            </a:r>
            <a:r>
              <a:rPr lang="en-US" dirty="0" err="1">
                <a:latin typeface="Adobe Garamond Pro Bold" panose="02020702060506020403" pitchFamily="18" charset="0"/>
              </a:rPr>
              <a:t>setMyString</a:t>
            </a:r>
            <a:r>
              <a:rPr lang="en-US" dirty="0">
                <a:latin typeface="Adobe Garamond Pro Bold" panose="02020702060506020403" pitchFamily="18" charset="0"/>
              </a:rPr>
              <a:t> </a:t>
            </a:r>
            <a:r>
              <a:rPr lang="en-US" dirty="0" err="1">
                <a:latin typeface="Adobe Garamond Pro Bold" panose="02020702060506020403" pitchFamily="18" charset="0"/>
              </a:rPr>
              <a:t>lalu</a:t>
            </a:r>
            <a:r>
              <a:rPr lang="en-US" dirty="0">
                <a:latin typeface="Adobe Garamond Pro Bold" panose="02020702060506020403" pitchFamily="18" charset="0"/>
              </a:rPr>
              <a:t> </a:t>
            </a:r>
            <a:r>
              <a:rPr lang="en-US" dirty="0" err="1">
                <a:latin typeface="Adobe Garamond Pro Bold" panose="02020702060506020403" pitchFamily="18" charset="0"/>
              </a:rPr>
              <a:t>klik</a:t>
            </a:r>
            <a:r>
              <a:rPr lang="en-US" dirty="0">
                <a:latin typeface="Adobe Garamond Pro Bold" panose="02020702060506020403" pitchFamily="18" charset="0"/>
              </a:rPr>
              <a:t> </a:t>
            </a:r>
            <a:r>
              <a:rPr lang="en-US" dirty="0" err="1">
                <a:latin typeface="Adobe Garamond Pro Bold" panose="02020702060506020403" pitchFamily="18" charset="0"/>
              </a:rPr>
              <a:t>myStirng</a:t>
            </a:r>
            <a:r>
              <a:rPr lang="en-US" dirty="0">
                <a:latin typeface="Adobe Garamond Pro Bold" panose="02020702060506020403" pitchFamily="18" charset="0"/>
              </a:rPr>
              <a:t> </a:t>
            </a:r>
            <a:r>
              <a:rPr lang="en-US" dirty="0" err="1">
                <a:latin typeface="Adobe Garamond Pro Bold" panose="02020702060506020403" pitchFamily="18" charset="0"/>
              </a:rPr>
              <a:t>sehingga</a:t>
            </a:r>
            <a:r>
              <a:rPr lang="en-US" dirty="0">
                <a:latin typeface="Adobe Garamond Pro Bold" panose="02020702060506020403" pitchFamily="18" charset="0"/>
              </a:rPr>
              <a:t> </a:t>
            </a:r>
            <a:r>
              <a:rPr lang="en-US" dirty="0" err="1">
                <a:latin typeface="Adobe Garamond Pro Bold" panose="02020702060506020403" pitchFamily="18" charset="0"/>
              </a:rPr>
              <a:t>menghasilkan</a:t>
            </a:r>
            <a:r>
              <a:rPr lang="en-US" dirty="0">
                <a:latin typeface="Adobe Garamond Pro Bold" panose="02020702060506020403" pitchFamily="18" charset="0"/>
              </a:rPr>
              <a:t> 0;string:EthereumBlockchain-Developer.com. </a:t>
            </a:r>
            <a:r>
              <a:rPr lang="en-US" dirty="0" err="1">
                <a:latin typeface="Adobe Garamond Pro Bold" panose="02020702060506020403" pitchFamily="18" charset="0"/>
              </a:rPr>
              <a:t>Bukan</a:t>
            </a:r>
            <a:r>
              <a:rPr lang="en-US" dirty="0">
                <a:latin typeface="Adobe Garamond Pro Bold" panose="02020702060506020403" pitchFamily="18" charset="0"/>
              </a:rPr>
              <a:t> 0;string:hello world</a:t>
            </a:r>
          </a:p>
        </p:txBody>
      </p:sp>
    </p:spTree>
    <p:extLst>
      <p:ext uri="{BB962C8B-B14F-4D97-AF65-F5344CB8AC3E}">
        <p14:creationId xmlns:p14="http://schemas.microsoft.com/office/powerpoint/2010/main" val="31498430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C06E390-0B19-4ADE-B9EE-2973F9E66E21}"/>
              </a:ext>
            </a:extLst>
          </p:cNvPr>
          <p:cNvPicPr>
            <a:picLocks noChangeAspect="1"/>
          </p:cNvPicPr>
          <p:nvPr/>
        </p:nvPicPr>
        <p:blipFill rotWithShape="1">
          <a:blip r:embed="rId3"/>
          <a:srcRect l="17732" r="25602" b="2"/>
          <a:stretch/>
        </p:blipFill>
        <p:spPr>
          <a:xfrm>
            <a:off x="-6466" y="10"/>
            <a:ext cx="4571999" cy="5143490"/>
          </a:xfrm>
          <a:prstGeom prst="rect">
            <a:avLst/>
          </a:prstGeom>
        </p:spPr>
      </p:pic>
      <p:sp>
        <p:nvSpPr>
          <p:cNvPr id="8" name="Content Placeholder 2">
            <a:extLst>
              <a:ext uri="{FF2B5EF4-FFF2-40B4-BE49-F238E27FC236}">
                <a16:creationId xmlns:a16="http://schemas.microsoft.com/office/drawing/2014/main" id="{8E23252D-969C-4FC1-AFC1-23DDE2928BAC}"/>
              </a:ext>
            </a:extLst>
          </p:cNvPr>
          <p:cNvSpPr txBox="1">
            <a:spLocks/>
          </p:cNvSpPr>
          <p:nvPr/>
        </p:nvSpPr>
        <p:spPr>
          <a:xfrm>
            <a:off x="5175369" y="1299336"/>
            <a:ext cx="3302697" cy="3044064"/>
          </a:xfrm>
          <a:prstGeom prst="rect">
            <a:avLst/>
          </a:prstGeom>
        </p:spPr>
        <p:txBody>
          <a:bodyPr vert="horz" lIns="91440" tIns="45720" rIns="91440" bIns="45720" rtlCol="0" anchor="t">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457200">
              <a:spcAft>
                <a:spcPts val="600"/>
              </a:spcAft>
              <a:buClr>
                <a:schemeClr val="tx2"/>
              </a:buClr>
              <a:buSzPct val="70000"/>
              <a:buFont typeface="Wingdings 2" charset="2"/>
            </a:pPr>
            <a:r>
              <a:rPr lang="en-US" sz="1400" b="1">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7. Maka akan menuju web </a:t>
            </a:r>
            <a:r>
              <a:rPr lang="en-US" sz="1400" b="1" i="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Goerli Testnet Faucet</a:t>
            </a:r>
          </a:p>
          <a:p>
            <a:pPr defTabSz="457200">
              <a:spcAft>
                <a:spcPts val="600"/>
              </a:spcAft>
              <a:buClr>
                <a:schemeClr val="tx2"/>
              </a:buClr>
              <a:buSzPct val="70000"/>
              <a:buFont typeface="Wingdings 2" charset="2"/>
            </a:pPr>
            <a:r>
              <a:rPr lang="en-US" sz="1400" b="1">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8. Lalu salin link wallet nya pada di bawah account 1 lalu taruh di kolom web goerli testnet faucet tersebut</a:t>
            </a:r>
          </a:p>
          <a:p>
            <a:pPr defTabSz="457200">
              <a:spcAft>
                <a:spcPts val="600"/>
              </a:spcAft>
              <a:buClr>
                <a:schemeClr val="tx2"/>
              </a:buClr>
              <a:buSzPct val="70000"/>
              <a:buFont typeface="Wingdings 2" charset="2"/>
            </a:pPr>
            <a:r>
              <a:rPr lang="en-US" sz="1400" b="1">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9. Lalu klik request nya</a:t>
            </a:r>
          </a:p>
          <a:p>
            <a:pPr marL="1339850" defTabSz="457200">
              <a:spcAft>
                <a:spcPts val="600"/>
              </a:spcAft>
              <a:buClr>
                <a:schemeClr val="tx2"/>
              </a:buClr>
              <a:buSzPct val="70000"/>
              <a:buFont typeface="Wingdings 2" charset="2"/>
            </a:pPr>
            <a:endParaRPr lang="en-US" sz="14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p:txBody>
      </p:sp>
    </p:spTree>
    <p:extLst>
      <p:ext uri="{BB962C8B-B14F-4D97-AF65-F5344CB8AC3E}">
        <p14:creationId xmlns:p14="http://schemas.microsoft.com/office/powerpoint/2010/main" val="332555978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A28D8C3-10D5-4D88-9304-C87303595323}"/>
              </a:ext>
            </a:extLst>
          </p:cNvPr>
          <p:cNvSpPr txBox="1"/>
          <p:nvPr/>
        </p:nvSpPr>
        <p:spPr>
          <a:xfrm>
            <a:off x="466724" y="1561177"/>
            <a:ext cx="7445376" cy="2246769"/>
          </a:xfrm>
          <a:prstGeom prst="rect">
            <a:avLst/>
          </a:prstGeom>
          <a:noFill/>
        </p:spPr>
        <p:txBody>
          <a:bodyPr wrap="square">
            <a:spAutoFit/>
          </a:bodyPr>
          <a:lstStyle/>
          <a:p>
            <a:r>
              <a:rPr lang="en-US" sz="2000" dirty="0">
                <a:latin typeface="Adobe Garamond Pro Bold" panose="02020702060506020403" pitchFamily="18" charset="0"/>
              </a:rPr>
              <a:t>Smart contract </a:t>
            </a:r>
            <a:r>
              <a:rPr lang="en-US" sz="2000" dirty="0" err="1">
                <a:latin typeface="Adobe Garamond Pro Bold" panose="02020702060506020403" pitchFamily="18" charset="0"/>
              </a:rPr>
              <a:t>self managing</a:t>
            </a:r>
            <a:r>
              <a:rPr lang="en-US" sz="2000" dirty="0">
                <a:latin typeface="Adobe Garamond Pro Bold" panose="02020702060506020403" pitchFamily="18" charset="0"/>
              </a:rPr>
              <a:t> funds (</a:t>
            </a:r>
            <a:r>
              <a:rPr lang="en-US" sz="2000" dirty="0" err="1">
                <a:latin typeface="Adobe Garamond Pro Bold" panose="02020702060506020403" pitchFamily="18" charset="0"/>
              </a:rPr>
              <a:t>Lab.deposit</a:t>
            </a:r>
            <a:r>
              <a:rPr lang="en-US" sz="2000" dirty="0">
                <a:latin typeface="Adobe Garamond Pro Bold" panose="02020702060506020403" pitchFamily="18" charset="0"/>
              </a:rPr>
              <a:t>/Withdraw Ether)</a:t>
            </a:r>
          </a:p>
          <a:p>
            <a:endParaRPr lang="en-US" sz="2000" dirty="0">
              <a:latin typeface="Adobe Garamond Pro Bold" panose="02020702060506020403" pitchFamily="18" charset="0"/>
            </a:endParaRPr>
          </a:p>
          <a:p>
            <a:r>
              <a:rPr lang="en-US" sz="2000" dirty="0" err="1">
                <a:latin typeface="Adobe Garamond Pro Bold" panose="02020702060506020403" pitchFamily="18" charset="0"/>
              </a:rPr>
              <a:t>dimana</a:t>
            </a:r>
            <a:r>
              <a:rPr lang="en-US" sz="2000" dirty="0">
                <a:latin typeface="Adobe Garamond Pro Bold" panose="02020702060506020403" pitchFamily="18" charset="0"/>
              </a:rPr>
              <a:t> lab </a:t>
            </a:r>
            <a:r>
              <a:rPr lang="en-US" sz="2000" dirty="0" err="1">
                <a:latin typeface="Adobe Garamond Pro Bold" panose="02020702060506020403" pitchFamily="18" charset="0"/>
              </a:rPr>
              <a:t>ini</a:t>
            </a:r>
            <a:r>
              <a:rPr lang="en-US" sz="2000" dirty="0">
                <a:latin typeface="Adobe Garamond Pro Bold" panose="02020702060506020403" pitchFamily="18" charset="0"/>
              </a:rPr>
              <a:t> </a:t>
            </a:r>
            <a:r>
              <a:rPr lang="en-US" sz="2000" dirty="0" err="1">
                <a:latin typeface="Adobe Garamond Pro Bold" panose="02020702060506020403" pitchFamily="18" charset="0"/>
              </a:rPr>
              <a:t>mempelajari</a:t>
            </a:r>
            <a:r>
              <a:rPr lang="en-US" sz="2000" dirty="0">
                <a:latin typeface="Adobe Garamond Pro Bold" panose="02020702060506020403" pitchFamily="18" charset="0"/>
              </a:rPr>
              <a:t> </a:t>
            </a:r>
            <a:r>
              <a:rPr lang="en-US" sz="2000" dirty="0" err="1">
                <a:latin typeface="Adobe Garamond Pro Bold" panose="02020702060506020403" pitchFamily="18" charset="0"/>
              </a:rPr>
              <a:t>bagaimana</a:t>
            </a:r>
            <a:r>
              <a:rPr lang="en-US" sz="2000" dirty="0">
                <a:latin typeface="Adobe Garamond Pro Bold" panose="02020702060506020403" pitchFamily="18" charset="0"/>
              </a:rPr>
              <a:t> </a:t>
            </a:r>
            <a:r>
              <a:rPr lang="en-US" sz="2000" dirty="0" err="1">
                <a:latin typeface="Adobe Garamond Pro Bold" panose="02020702060506020403" pitchFamily="18" charset="0"/>
              </a:rPr>
              <a:t>smartcontract</a:t>
            </a:r>
            <a:r>
              <a:rPr lang="en-US" sz="2000" dirty="0">
                <a:latin typeface="Adobe Garamond Pro Bold" panose="02020702060506020403" pitchFamily="18" charset="0"/>
              </a:rPr>
              <a:t> </a:t>
            </a:r>
            <a:r>
              <a:rPr lang="en-US" sz="2000" dirty="0" err="1">
                <a:latin typeface="Adobe Garamond Pro Bold" panose="02020702060506020403" pitchFamily="18" charset="0"/>
              </a:rPr>
              <a:t>mengelola</a:t>
            </a:r>
            <a:r>
              <a:rPr lang="en-US" sz="2000" dirty="0">
                <a:latin typeface="Adobe Garamond Pro Bold" panose="02020702060506020403" pitchFamily="18" charset="0"/>
              </a:rPr>
              <a:t> </a:t>
            </a:r>
            <a:r>
              <a:rPr lang="en-US" sz="2000" dirty="0" err="1">
                <a:latin typeface="Adobe Garamond Pro Bold" panose="02020702060506020403" pitchFamily="18" charset="0"/>
              </a:rPr>
              <a:t>dananya</a:t>
            </a:r>
            <a:r>
              <a:rPr lang="en-US" sz="2000" dirty="0">
                <a:latin typeface="Adobe Garamond Pro Bold" panose="02020702060506020403" pitchFamily="18" charset="0"/>
              </a:rPr>
              <a:t> </a:t>
            </a:r>
            <a:r>
              <a:rPr lang="en-US" sz="2000" dirty="0" err="1">
                <a:latin typeface="Adobe Garamond Pro Bold" panose="02020702060506020403" pitchFamily="18" charset="0"/>
              </a:rPr>
              <a:t>sendiri,lalu</a:t>
            </a:r>
            <a:r>
              <a:rPr lang="en-US" sz="2000" dirty="0">
                <a:latin typeface="Adobe Garamond Pro Bold" panose="02020702060506020403" pitchFamily="18" charset="0"/>
              </a:rPr>
              <a:t> </a:t>
            </a:r>
            <a:r>
              <a:rPr lang="en-US" sz="2000" dirty="0" err="1">
                <a:latin typeface="Adobe Garamond Pro Bold" panose="02020702060506020403" pitchFamily="18" charset="0"/>
              </a:rPr>
              <a:t>kita</a:t>
            </a:r>
            <a:r>
              <a:rPr lang="en-US" sz="2000" dirty="0">
                <a:latin typeface="Adobe Garamond Pro Bold" panose="02020702060506020403" pitchFamily="18" charset="0"/>
              </a:rPr>
              <a:t> </a:t>
            </a:r>
            <a:r>
              <a:rPr lang="en-US" sz="2000" dirty="0" err="1">
                <a:latin typeface="Adobe Garamond Pro Bold" panose="02020702060506020403" pitchFamily="18" charset="0"/>
              </a:rPr>
              <a:t>akan</a:t>
            </a:r>
            <a:r>
              <a:rPr lang="en-US" sz="2000" dirty="0">
                <a:latin typeface="Adobe Garamond Pro Bold" panose="02020702060506020403" pitchFamily="18" charset="0"/>
              </a:rPr>
              <a:t> </a:t>
            </a:r>
            <a:r>
              <a:rPr lang="en-US" sz="2000" dirty="0" err="1">
                <a:latin typeface="Adobe Garamond Pro Bold" panose="02020702060506020403" pitchFamily="18" charset="0"/>
              </a:rPr>
              <a:t>mengirim</a:t>
            </a:r>
            <a:r>
              <a:rPr lang="en-US" sz="2000" dirty="0">
                <a:latin typeface="Adobe Garamond Pro Bold" panose="02020702060506020403" pitchFamily="18" charset="0"/>
              </a:rPr>
              <a:t> ether </a:t>
            </a:r>
            <a:r>
              <a:rPr lang="en-US" sz="2000" dirty="0" err="1">
                <a:latin typeface="Adobe Garamond Pro Bold" panose="02020702060506020403" pitchFamily="18" charset="0"/>
              </a:rPr>
              <a:t>ke</a:t>
            </a:r>
            <a:r>
              <a:rPr lang="en-US" sz="2000" dirty="0">
                <a:latin typeface="Adobe Garamond Pro Bold" panose="02020702060506020403" pitchFamily="18" charset="0"/>
              </a:rPr>
              <a:t> </a:t>
            </a:r>
            <a:r>
              <a:rPr lang="en-US" sz="2000" dirty="0" err="1">
                <a:latin typeface="Adobe Garamond Pro Bold" panose="02020702060506020403" pitchFamily="18" charset="0"/>
              </a:rPr>
              <a:t>smartcontract</a:t>
            </a:r>
            <a:r>
              <a:rPr lang="en-US" sz="2000" dirty="0">
                <a:latin typeface="Adobe Garamond Pro Bold" panose="02020702060506020403" pitchFamily="18" charset="0"/>
              </a:rPr>
              <a:t> </a:t>
            </a:r>
            <a:r>
              <a:rPr lang="en-US" sz="2000" dirty="0" err="1">
                <a:latin typeface="Adobe Garamond Pro Bold" panose="02020702060506020403" pitchFamily="18" charset="0"/>
              </a:rPr>
              <a:t>kita</a:t>
            </a:r>
            <a:r>
              <a:rPr lang="en-US" sz="2000" dirty="0">
                <a:latin typeface="Adobe Garamond Pro Bold" panose="02020702060506020403" pitchFamily="18" charset="0"/>
              </a:rPr>
              <a:t> </a:t>
            </a:r>
            <a:r>
              <a:rPr lang="en-US" sz="2000" dirty="0" err="1">
                <a:latin typeface="Adobe Garamond Pro Bold" panose="02020702060506020403" pitchFamily="18" charset="0"/>
              </a:rPr>
              <a:t>kemudian</a:t>
            </a:r>
            <a:r>
              <a:rPr lang="en-US" sz="2000" dirty="0">
                <a:latin typeface="Adobe Garamond Pro Bold" panose="02020702060506020403" pitchFamily="18" charset="0"/>
              </a:rPr>
              <a:t> </a:t>
            </a:r>
            <a:r>
              <a:rPr lang="en-US" sz="2000" dirty="0" err="1">
                <a:latin typeface="Adobe Garamond Pro Bold" panose="02020702060506020403" pitchFamily="18" charset="0"/>
              </a:rPr>
              <a:t>mengelola</a:t>
            </a:r>
            <a:r>
              <a:rPr lang="en-US" sz="2000" dirty="0">
                <a:latin typeface="Adobe Garamond Pro Bold" panose="02020702060506020403" pitchFamily="18" charset="0"/>
              </a:rPr>
              <a:t> </a:t>
            </a:r>
            <a:r>
              <a:rPr lang="en-US" sz="2000" dirty="0" err="1">
                <a:latin typeface="Adobe Garamond Pro Bold" panose="02020702060506020403" pitchFamily="18" charset="0"/>
              </a:rPr>
              <a:t>ethernya</a:t>
            </a:r>
            <a:r>
              <a:rPr lang="en-US" sz="2000" dirty="0">
                <a:latin typeface="Adobe Garamond Pro Bold" panose="02020702060506020403" pitchFamily="18" charset="0"/>
              </a:rPr>
              <a:t> </a:t>
            </a:r>
            <a:r>
              <a:rPr lang="en-US" sz="2000" dirty="0" err="1">
                <a:latin typeface="Adobe Garamond Pro Bold" panose="02020702060506020403" pitchFamily="18" charset="0"/>
              </a:rPr>
              <a:t>sendiri</a:t>
            </a:r>
            <a:r>
              <a:rPr lang="en-US" sz="2000" dirty="0">
                <a:latin typeface="Adobe Garamond Pro Bold" panose="02020702060506020403" pitchFamily="18" charset="0"/>
              </a:rPr>
              <a:t> dan </a:t>
            </a:r>
            <a:r>
              <a:rPr lang="en-US" sz="2000" dirty="0" err="1">
                <a:latin typeface="Adobe Garamond Pro Bold" panose="02020702060506020403" pitchFamily="18" charset="0"/>
              </a:rPr>
              <a:t>dapat</a:t>
            </a:r>
            <a:r>
              <a:rPr lang="en-US" sz="2000" dirty="0">
                <a:latin typeface="Adobe Garamond Pro Bold" panose="02020702060506020403" pitchFamily="18" charset="0"/>
              </a:rPr>
              <a:t> </a:t>
            </a:r>
            <a:r>
              <a:rPr lang="en-US" sz="2000" dirty="0" err="1">
                <a:latin typeface="Adobe Garamond Pro Bold" panose="02020702060506020403" pitchFamily="18" charset="0"/>
              </a:rPr>
              <a:t>menyampaikannya</a:t>
            </a:r>
            <a:r>
              <a:rPr lang="en-US" sz="2000" dirty="0">
                <a:latin typeface="Adobe Garamond Pro Bold" panose="02020702060506020403" pitchFamily="18" charset="0"/>
              </a:rPr>
              <a:t> </a:t>
            </a:r>
            <a:r>
              <a:rPr lang="en-US" sz="2000" dirty="0" err="1">
                <a:latin typeface="Adobe Garamond Pro Bold" panose="02020702060506020403" pitchFamily="18" charset="0"/>
              </a:rPr>
              <a:t>kepada</a:t>
            </a:r>
            <a:r>
              <a:rPr lang="en-US" sz="2000" dirty="0">
                <a:latin typeface="Adobe Garamond Pro Bold" panose="02020702060506020403" pitchFamily="18" charset="0"/>
              </a:rPr>
              <a:t> orang lain </a:t>
            </a:r>
            <a:r>
              <a:rPr lang="en-US" sz="2000" dirty="0" err="1">
                <a:latin typeface="Adobe Garamond Pro Bold" panose="02020702060506020403" pitchFamily="18" charset="0"/>
              </a:rPr>
              <a:t>seperti</a:t>
            </a:r>
            <a:r>
              <a:rPr lang="en-US" sz="2000" dirty="0">
                <a:latin typeface="Adobe Garamond Pro Bold" panose="02020702060506020403" pitchFamily="18" charset="0"/>
              </a:rPr>
              <a:t> </a:t>
            </a:r>
            <a:r>
              <a:rPr lang="en-US" sz="2000" dirty="0" err="1">
                <a:latin typeface="Adobe Garamond Pro Bold" panose="02020702060506020403" pitchFamily="18" charset="0"/>
              </a:rPr>
              <a:t>rekening</a:t>
            </a:r>
            <a:r>
              <a:rPr lang="en-US" sz="2000" dirty="0">
                <a:latin typeface="Adobe Garamond Pro Bold" panose="02020702060506020403" pitchFamily="18" charset="0"/>
              </a:rPr>
              <a:t> bank </a:t>
            </a:r>
            <a:r>
              <a:rPr lang="en-US" sz="2000" dirty="0" err="1">
                <a:latin typeface="Adobe Garamond Pro Bold" panose="02020702060506020403" pitchFamily="18" charset="0"/>
              </a:rPr>
              <a:t>dengan</a:t>
            </a:r>
            <a:r>
              <a:rPr lang="en-US" sz="2000" dirty="0">
                <a:latin typeface="Adobe Garamond Pro Bold" panose="02020702060506020403" pitchFamily="18" charset="0"/>
              </a:rPr>
              <a:t> </a:t>
            </a:r>
            <a:r>
              <a:rPr lang="en-US" sz="2000" dirty="0" err="1">
                <a:latin typeface="Adobe Garamond Pro Bold" panose="02020702060506020403" pitchFamily="18" charset="0"/>
              </a:rPr>
              <a:t>kode</a:t>
            </a:r>
            <a:r>
              <a:rPr lang="en-US" sz="2000" dirty="0">
                <a:latin typeface="Adobe Garamond Pro Bold" panose="02020702060506020403" pitchFamily="18" charset="0"/>
              </a:rPr>
              <a:t> </a:t>
            </a:r>
            <a:r>
              <a:rPr lang="en-US" sz="2000" dirty="0" err="1">
                <a:latin typeface="Adobe Garamond Pro Bold" panose="02020702060506020403" pitchFamily="18" charset="0"/>
              </a:rPr>
              <a:t>pemoggramman</a:t>
            </a:r>
            <a:r>
              <a:rPr lang="en-US" sz="2000" dirty="0">
                <a:latin typeface="Adobe Garamond Pro Bold" panose="02020702060506020403" pitchFamily="18" charset="0"/>
              </a:rPr>
              <a:t> </a:t>
            </a:r>
            <a:r>
              <a:rPr lang="en-US" sz="2000" dirty="0" err="1">
                <a:latin typeface="Adobe Garamond Pro Bold" panose="02020702060506020403" pitchFamily="18" charset="0"/>
              </a:rPr>
              <a:t>sehingga</a:t>
            </a:r>
            <a:r>
              <a:rPr lang="en-US" sz="2000" dirty="0">
                <a:latin typeface="Adobe Garamond Pro Bold" panose="02020702060506020403" pitchFamily="18" charset="0"/>
              </a:rPr>
              <a:t> </a:t>
            </a:r>
            <a:r>
              <a:rPr lang="en-US" sz="2000" dirty="0" err="1">
                <a:latin typeface="Adobe Garamond Pro Bold" panose="02020702060506020403" pitchFamily="18" charset="0"/>
              </a:rPr>
              <a:t>dapat</a:t>
            </a:r>
            <a:r>
              <a:rPr lang="en-US" sz="2000" dirty="0">
                <a:latin typeface="Adobe Garamond Pro Bold" panose="02020702060506020403" pitchFamily="18" charset="0"/>
              </a:rPr>
              <a:t> </a:t>
            </a:r>
            <a:r>
              <a:rPr lang="en-US" sz="2000" dirty="0" err="1">
                <a:latin typeface="Adobe Garamond Pro Bold" panose="02020702060506020403" pitchFamily="18" charset="0"/>
              </a:rPr>
              <a:t>digunakan</a:t>
            </a:r>
            <a:r>
              <a:rPr lang="en-US" sz="2000" dirty="0">
                <a:latin typeface="Adobe Garamond Pro Bold" panose="02020702060506020403" pitchFamily="18" charset="0"/>
              </a:rPr>
              <a:t> </a:t>
            </a:r>
            <a:r>
              <a:rPr lang="en-US" sz="2000" dirty="0" err="1">
                <a:latin typeface="Adobe Garamond Pro Bold" panose="02020702060506020403" pitchFamily="18" charset="0"/>
              </a:rPr>
              <a:t>untuk</a:t>
            </a:r>
            <a:r>
              <a:rPr lang="en-US" sz="2000" dirty="0">
                <a:latin typeface="Adobe Garamond Pro Bold" panose="02020702060506020403" pitchFamily="18" charset="0"/>
              </a:rPr>
              <a:t> escrow ether </a:t>
            </a:r>
            <a:r>
              <a:rPr lang="en-US" sz="2000" dirty="0" err="1">
                <a:latin typeface="Adobe Garamond Pro Bold" panose="02020702060506020403" pitchFamily="18" charset="0"/>
              </a:rPr>
              <a:t>ke</a:t>
            </a:r>
            <a:r>
              <a:rPr lang="en-US" sz="2000" dirty="0">
                <a:latin typeface="Adobe Garamond Pro Bold" panose="02020702060506020403" pitchFamily="18" charset="0"/>
              </a:rPr>
              <a:t> </a:t>
            </a:r>
            <a:r>
              <a:rPr lang="en-US" sz="2000" dirty="0" err="1">
                <a:latin typeface="Adobe Garamond Pro Bold" panose="02020702060506020403" pitchFamily="18" charset="0"/>
              </a:rPr>
              <a:t>dalam</a:t>
            </a:r>
            <a:r>
              <a:rPr lang="en-US" sz="2000" dirty="0">
                <a:latin typeface="Adobe Garamond Pro Bold" panose="02020702060506020403" pitchFamily="18" charset="0"/>
              </a:rPr>
              <a:t> smart contract.</a:t>
            </a:r>
            <a:endParaRPr lang="en-ID" sz="2000" dirty="0">
              <a:latin typeface="Adobe Garamond Pro Bold" panose="02020702060506020403" pitchFamily="18" charset="0"/>
            </a:endParaRPr>
          </a:p>
        </p:txBody>
      </p:sp>
    </p:spTree>
    <p:extLst>
      <p:ext uri="{BB962C8B-B14F-4D97-AF65-F5344CB8AC3E}">
        <p14:creationId xmlns:p14="http://schemas.microsoft.com/office/powerpoint/2010/main" val="66870923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382464F-8F55-4A56-89CC-5F8EF81A704C}"/>
              </a:ext>
            </a:extLst>
          </p:cNvPr>
          <p:cNvPicPr>
            <a:picLocks noChangeAspect="1"/>
          </p:cNvPicPr>
          <p:nvPr/>
        </p:nvPicPr>
        <p:blipFill>
          <a:blip r:embed="rId2"/>
          <a:stretch>
            <a:fillRect/>
          </a:stretch>
        </p:blipFill>
        <p:spPr>
          <a:xfrm>
            <a:off x="514607" y="304800"/>
            <a:ext cx="4416528" cy="2415844"/>
          </a:xfrm>
          <a:prstGeom prst="rect">
            <a:avLst/>
          </a:prstGeom>
        </p:spPr>
      </p:pic>
      <p:sp>
        <p:nvSpPr>
          <p:cNvPr id="7" name="TextBox 6">
            <a:extLst>
              <a:ext uri="{FF2B5EF4-FFF2-40B4-BE49-F238E27FC236}">
                <a16:creationId xmlns:a16="http://schemas.microsoft.com/office/drawing/2014/main" id="{2F02033B-E9AC-4221-B8C8-0493E9FA93B3}"/>
              </a:ext>
            </a:extLst>
          </p:cNvPr>
          <p:cNvSpPr txBox="1"/>
          <p:nvPr/>
        </p:nvSpPr>
        <p:spPr>
          <a:xfrm>
            <a:off x="2276475" y="2951887"/>
            <a:ext cx="4591050" cy="1754326"/>
          </a:xfrm>
          <a:prstGeom prst="rect">
            <a:avLst/>
          </a:prstGeom>
          <a:noFill/>
        </p:spPr>
        <p:txBody>
          <a:bodyPr wrap="square">
            <a:spAutoFit/>
          </a:bodyPr>
          <a:lstStyle/>
          <a:p>
            <a:pPr marL="285750" indent="-285750">
              <a:buFont typeface="Arial" panose="020B0604020202020204" pitchFamily="34" charset="0"/>
              <a:buChar char="•"/>
            </a:pPr>
            <a:r>
              <a:rPr lang="en-US" dirty="0">
                <a:latin typeface="Adobe Garamond Pro Bold" panose="02020702060506020403" pitchFamily="18" charset="0"/>
              </a:rPr>
              <a:t>Langkah </a:t>
            </a:r>
            <a:r>
              <a:rPr lang="en-US" dirty="0" err="1">
                <a:latin typeface="Adobe Garamond Pro Bold" panose="02020702060506020403" pitchFamily="18" charset="0"/>
              </a:rPr>
              <a:t>pertama</a:t>
            </a:r>
            <a:r>
              <a:rPr lang="en-US" dirty="0">
                <a:latin typeface="Adobe Garamond Pro Bold" panose="02020702060506020403" pitchFamily="18" charset="0"/>
              </a:rPr>
              <a:t> </a:t>
            </a:r>
            <a:r>
              <a:rPr lang="en-US" dirty="0" err="1">
                <a:latin typeface="Adobe Garamond Pro Bold" panose="02020702060506020403" pitchFamily="18" charset="0"/>
              </a:rPr>
              <a:t>kita</a:t>
            </a:r>
            <a:r>
              <a:rPr lang="en-US" dirty="0">
                <a:latin typeface="Adobe Garamond Pro Bold" panose="02020702060506020403" pitchFamily="18" charset="0"/>
              </a:rPr>
              <a:t> </a:t>
            </a:r>
            <a:r>
              <a:rPr lang="en-US" dirty="0" err="1">
                <a:latin typeface="Adobe Garamond Pro Bold" panose="02020702060506020403" pitchFamily="18" charset="0"/>
              </a:rPr>
              <a:t>membuat</a:t>
            </a:r>
            <a:r>
              <a:rPr lang="en-US" dirty="0">
                <a:latin typeface="Adobe Garamond Pro Bold" panose="02020702060506020403" pitchFamily="18" charset="0"/>
              </a:rPr>
              <a:t> file di remix </a:t>
            </a:r>
            <a:r>
              <a:rPr lang="en-US" dirty="0" err="1">
                <a:latin typeface="Adobe Garamond Pro Bold" panose="02020702060506020403" pitchFamily="18" charset="0"/>
              </a:rPr>
              <a:t>dengan</a:t>
            </a:r>
            <a:r>
              <a:rPr lang="en-US" dirty="0">
                <a:latin typeface="Adobe Garamond Pro Bold" panose="02020702060506020403" pitchFamily="18" charset="0"/>
              </a:rPr>
              <a:t> syntax </a:t>
            </a:r>
            <a:r>
              <a:rPr lang="en-US" dirty="0" err="1">
                <a:latin typeface="Adobe Garamond Pro Bold" panose="02020702060506020403" pitchFamily="18" charset="0"/>
              </a:rPr>
              <a:t>nya</a:t>
            </a:r>
            <a:r>
              <a:rPr lang="en-US" dirty="0">
                <a:latin typeface="Adobe Garamond Pro Bold" panose="02020702060506020403" pitchFamily="18" charset="0"/>
              </a:rPr>
              <a:t> </a:t>
            </a:r>
            <a:r>
              <a:rPr lang="en-US" dirty="0" err="1">
                <a:latin typeface="Adobe Garamond Pro Bold" panose="02020702060506020403" pitchFamily="18" charset="0"/>
              </a:rPr>
              <a:t>sebagai</a:t>
            </a:r>
            <a:r>
              <a:rPr lang="en-US" dirty="0">
                <a:latin typeface="Adobe Garamond Pro Bold" panose="02020702060506020403" pitchFamily="18" charset="0"/>
              </a:rPr>
              <a:t> </a:t>
            </a:r>
            <a:r>
              <a:rPr lang="en-US" dirty="0" err="1">
                <a:latin typeface="Adobe Garamond Pro Bold" panose="02020702060506020403" pitchFamily="18" charset="0"/>
              </a:rPr>
              <a:t>berikut</a:t>
            </a:r>
            <a:r>
              <a:rPr lang="en-US" dirty="0">
                <a:latin typeface="Adobe Garamond Pro Bold" panose="02020702060506020403" pitchFamily="18" charset="0"/>
              </a:rPr>
              <a:t> </a:t>
            </a:r>
          </a:p>
          <a:p>
            <a:pPr marL="285750" indent="-285750">
              <a:buFont typeface="Arial" panose="020B0604020202020204" pitchFamily="34" charset="0"/>
              <a:buChar char="•"/>
            </a:pPr>
            <a:endParaRPr lang="en-US" dirty="0">
              <a:latin typeface="Adobe Garamond Pro Bold" panose="02020702060506020403" pitchFamily="18" charset="0"/>
            </a:endParaRPr>
          </a:p>
          <a:p>
            <a:pPr marL="285750" indent="-285750">
              <a:buFont typeface="Arial" panose="020B0604020202020204" pitchFamily="34" charset="0"/>
              <a:buChar char="•"/>
            </a:pPr>
            <a:r>
              <a:rPr lang="en-US" dirty="0">
                <a:latin typeface="Adobe Garamond Pro Bold" panose="02020702060506020403" pitchFamily="18" charset="0"/>
              </a:rPr>
              <a:t>Jadi pada “</a:t>
            </a:r>
            <a:r>
              <a:rPr lang="en-US" i="1" dirty="0" err="1">
                <a:latin typeface="Adobe Garamond Pro Bold" panose="02020702060506020403" pitchFamily="18" charset="0"/>
              </a:rPr>
              <a:t>uint</a:t>
            </a:r>
            <a:r>
              <a:rPr lang="en-US" i="1" dirty="0">
                <a:latin typeface="Adobe Garamond Pro Bold" panose="02020702060506020403" pitchFamily="18" charset="0"/>
              </a:rPr>
              <a:t> public </a:t>
            </a:r>
            <a:r>
              <a:rPr lang="en-US" i="1" dirty="0" err="1">
                <a:latin typeface="Adobe Garamond Pro Bold" panose="02020702060506020403" pitchFamily="18" charset="0"/>
              </a:rPr>
              <a:t>balanceReceived</a:t>
            </a:r>
            <a:r>
              <a:rPr lang="en-US" dirty="0">
                <a:latin typeface="Adobe Garamond Pro Bold" panose="02020702060506020403" pitchFamily="18" charset="0"/>
              </a:rPr>
              <a:t>” </a:t>
            </a:r>
            <a:r>
              <a:rPr lang="en-US" dirty="0" err="1">
                <a:latin typeface="Adobe Garamond Pro Bold" panose="02020702060506020403" pitchFamily="18" charset="0"/>
              </a:rPr>
              <a:t>ini</a:t>
            </a:r>
            <a:r>
              <a:rPr lang="en-US" dirty="0">
                <a:latin typeface="Adobe Garamond Pro Bold" panose="02020702060506020403" pitchFamily="18" charset="0"/>
              </a:rPr>
              <a:t> variable </a:t>
            </a:r>
            <a:r>
              <a:rPr lang="en-US" dirty="0" err="1">
                <a:latin typeface="Adobe Garamond Pro Bold" panose="02020702060506020403" pitchFamily="18" charset="0"/>
              </a:rPr>
              <a:t>penyimpanan</a:t>
            </a:r>
            <a:r>
              <a:rPr lang="en-US" dirty="0">
                <a:latin typeface="Adobe Garamond Pro Bold" panose="02020702060506020403" pitchFamily="18" charset="0"/>
              </a:rPr>
              <a:t> public </a:t>
            </a:r>
            <a:r>
              <a:rPr lang="en-US" dirty="0" err="1">
                <a:latin typeface="Adobe Garamond Pro Bold" panose="02020702060506020403" pitchFamily="18" charset="0"/>
              </a:rPr>
              <a:t>akan</a:t>
            </a:r>
            <a:r>
              <a:rPr lang="en-US" dirty="0">
                <a:latin typeface="Adobe Garamond Pro Bold" panose="02020702060506020403" pitchFamily="18" charset="0"/>
              </a:rPr>
              <a:t> </a:t>
            </a:r>
            <a:r>
              <a:rPr lang="en-US" dirty="0" err="1">
                <a:latin typeface="Adobe Garamond Pro Bold" panose="02020702060506020403" pitchFamily="18" charset="0"/>
              </a:rPr>
              <a:t>membuat</a:t>
            </a:r>
            <a:r>
              <a:rPr lang="en-US" dirty="0">
                <a:latin typeface="Adobe Garamond Pro Bold" panose="02020702060506020403" pitchFamily="18" charset="0"/>
              </a:rPr>
              <a:t> </a:t>
            </a:r>
            <a:r>
              <a:rPr lang="en-US" dirty="0" err="1">
                <a:latin typeface="Adobe Garamond Pro Bold" panose="02020702060506020403" pitchFamily="18" charset="0"/>
              </a:rPr>
              <a:t>sebuah</a:t>
            </a:r>
            <a:r>
              <a:rPr lang="en-US" dirty="0">
                <a:latin typeface="Adobe Garamond Pro Bold" panose="02020702060506020403" pitchFamily="18" charset="0"/>
              </a:rPr>
              <a:t> </a:t>
            </a:r>
            <a:r>
              <a:rPr lang="en-US" dirty="0" err="1">
                <a:latin typeface="Adobe Garamond Pro Bold" panose="02020702060506020403" pitchFamily="18" charset="0"/>
              </a:rPr>
              <a:t>fungsi</a:t>
            </a:r>
            <a:r>
              <a:rPr lang="en-US" dirty="0">
                <a:latin typeface="Adobe Garamond Pro Bold" panose="02020702060506020403" pitchFamily="18" charset="0"/>
              </a:rPr>
              <a:t> </a:t>
            </a:r>
            <a:r>
              <a:rPr lang="en-US" dirty="0" err="1">
                <a:latin typeface="Adobe Garamond Pro Bold" panose="02020702060506020403" pitchFamily="18" charset="0"/>
              </a:rPr>
              <a:t>pengambil</a:t>
            </a:r>
            <a:r>
              <a:rPr lang="en-US" dirty="0">
                <a:latin typeface="Adobe Garamond Pro Bold" panose="02020702060506020403" pitchFamily="18" charset="0"/>
              </a:rPr>
              <a:t> </a:t>
            </a:r>
            <a:r>
              <a:rPr lang="en-US" dirty="0" err="1">
                <a:latin typeface="Adobe Garamond Pro Bold" panose="02020702060506020403" pitchFamily="18" charset="0"/>
              </a:rPr>
              <a:t>otomatis</a:t>
            </a:r>
            <a:r>
              <a:rPr lang="en-US" dirty="0">
                <a:latin typeface="Adobe Garamond Pro Bold" panose="02020702060506020403" pitchFamily="18" charset="0"/>
              </a:rPr>
              <a:t> </a:t>
            </a:r>
          </a:p>
        </p:txBody>
      </p:sp>
    </p:spTree>
    <p:extLst>
      <p:ext uri="{BB962C8B-B14F-4D97-AF65-F5344CB8AC3E}">
        <p14:creationId xmlns:p14="http://schemas.microsoft.com/office/powerpoint/2010/main" val="346436873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50405D4-5322-4256-8A69-B87ABE914712}"/>
              </a:ext>
            </a:extLst>
          </p:cNvPr>
          <p:cNvPicPr>
            <a:picLocks noChangeAspect="1"/>
          </p:cNvPicPr>
          <p:nvPr/>
        </p:nvPicPr>
        <p:blipFill rotWithShape="1">
          <a:blip r:embed="rId2"/>
          <a:srcRect b="4325"/>
          <a:stretch/>
        </p:blipFill>
        <p:spPr>
          <a:xfrm>
            <a:off x="121629" y="61131"/>
            <a:ext cx="5212371" cy="2106981"/>
          </a:xfrm>
          <a:prstGeom prst="rect">
            <a:avLst/>
          </a:prstGeom>
        </p:spPr>
      </p:pic>
      <p:pic>
        <p:nvPicPr>
          <p:cNvPr id="7" name="Picture 6">
            <a:extLst>
              <a:ext uri="{FF2B5EF4-FFF2-40B4-BE49-F238E27FC236}">
                <a16:creationId xmlns:a16="http://schemas.microsoft.com/office/drawing/2014/main" id="{EC9D0D8E-28BA-4B8C-AF45-D2BE1B47E7FA}"/>
              </a:ext>
            </a:extLst>
          </p:cNvPr>
          <p:cNvPicPr>
            <a:picLocks noChangeAspect="1"/>
          </p:cNvPicPr>
          <p:nvPr/>
        </p:nvPicPr>
        <p:blipFill rotWithShape="1">
          <a:blip r:embed="rId3"/>
          <a:srcRect b="3858"/>
          <a:stretch/>
        </p:blipFill>
        <p:spPr>
          <a:xfrm>
            <a:off x="5054600" y="2571750"/>
            <a:ext cx="2356153" cy="2429288"/>
          </a:xfrm>
          <a:prstGeom prst="rect">
            <a:avLst/>
          </a:prstGeom>
        </p:spPr>
      </p:pic>
      <p:sp>
        <p:nvSpPr>
          <p:cNvPr id="8" name="TextBox 7">
            <a:extLst>
              <a:ext uri="{FF2B5EF4-FFF2-40B4-BE49-F238E27FC236}">
                <a16:creationId xmlns:a16="http://schemas.microsoft.com/office/drawing/2014/main" id="{3D19DE09-C4CD-4222-B624-D5C6329632B7}"/>
              </a:ext>
            </a:extLst>
          </p:cNvPr>
          <p:cNvSpPr txBox="1"/>
          <p:nvPr/>
        </p:nvSpPr>
        <p:spPr>
          <a:xfrm>
            <a:off x="5640996" y="967783"/>
            <a:ext cx="3190875" cy="1631216"/>
          </a:xfrm>
          <a:prstGeom prst="rect">
            <a:avLst/>
          </a:prstGeom>
          <a:noFill/>
        </p:spPr>
        <p:txBody>
          <a:bodyPr wrap="square">
            <a:spAutoFit/>
          </a:bodyPr>
          <a:lstStyle/>
          <a:p>
            <a:pPr marL="342900" indent="-342900">
              <a:buFont typeface="Arial" panose="020B0604020202020204" pitchFamily="34" charset="0"/>
              <a:buChar char="•"/>
            </a:pPr>
            <a:r>
              <a:rPr lang="en-US" sz="2000" dirty="0">
                <a:solidFill>
                  <a:schemeClr val="bg1"/>
                </a:solidFill>
                <a:latin typeface="Adobe Garamond Pro Bold" panose="02020702060506020403" pitchFamily="18" charset="0"/>
              </a:rPr>
              <a:t>Lalu </a:t>
            </a:r>
            <a:r>
              <a:rPr lang="en-US" sz="2000" dirty="0" err="1">
                <a:solidFill>
                  <a:schemeClr val="bg1"/>
                </a:solidFill>
                <a:latin typeface="Adobe Garamond Pro Bold" panose="02020702060506020403" pitchFamily="18" charset="0"/>
              </a:rPr>
              <a:t>kita</a:t>
            </a:r>
            <a:r>
              <a:rPr lang="en-US" sz="2000" dirty="0">
                <a:solidFill>
                  <a:schemeClr val="bg1"/>
                </a:solidFill>
                <a:latin typeface="Adobe Garamond Pro Bold" panose="02020702060506020403" pitchFamily="18" charset="0"/>
              </a:rPr>
              <a:t> deploy </a:t>
            </a:r>
            <a:r>
              <a:rPr lang="en-US" sz="2000" dirty="0" err="1">
                <a:solidFill>
                  <a:schemeClr val="bg1"/>
                </a:solidFill>
                <a:latin typeface="Adobe Garamond Pro Bold" panose="02020702060506020403" pitchFamily="18" charset="0"/>
              </a:rPr>
              <a:t>maka</a:t>
            </a:r>
            <a:r>
              <a:rPr lang="en-US" sz="2000" dirty="0">
                <a:solidFill>
                  <a:schemeClr val="bg1"/>
                </a:solidFill>
                <a:latin typeface="Adobe Garamond Pro Bold" panose="02020702060506020403" pitchFamily="18" charset="0"/>
              </a:rPr>
              <a:t> </a:t>
            </a:r>
            <a:r>
              <a:rPr lang="en-US" sz="2000" dirty="0" err="1">
                <a:solidFill>
                  <a:schemeClr val="bg1"/>
                </a:solidFill>
                <a:latin typeface="Adobe Garamond Pro Bold" panose="02020702060506020403" pitchFamily="18" charset="0"/>
              </a:rPr>
              <a:t>menghasilkan</a:t>
            </a:r>
            <a:r>
              <a:rPr lang="en-US" sz="2000" dirty="0">
                <a:solidFill>
                  <a:schemeClr val="bg1"/>
                </a:solidFill>
                <a:latin typeface="Adobe Garamond Pro Bold" panose="02020702060506020403" pitchFamily="18" charset="0"/>
              </a:rPr>
              <a:t> </a:t>
            </a:r>
            <a:r>
              <a:rPr lang="en-US" sz="2000" dirty="0" err="1">
                <a:solidFill>
                  <a:schemeClr val="bg1"/>
                </a:solidFill>
                <a:latin typeface="Adobe Garamond Pro Bold" panose="02020702060506020403" pitchFamily="18" charset="0"/>
              </a:rPr>
              <a:t>seperti</a:t>
            </a:r>
            <a:r>
              <a:rPr lang="en-US" sz="2000" dirty="0">
                <a:solidFill>
                  <a:schemeClr val="bg1"/>
                </a:solidFill>
                <a:latin typeface="Adobe Garamond Pro Bold" panose="02020702060506020403" pitchFamily="18" charset="0"/>
              </a:rPr>
              <a:t> </a:t>
            </a:r>
            <a:r>
              <a:rPr lang="en-US" sz="2000" dirty="0" err="1">
                <a:solidFill>
                  <a:schemeClr val="bg1"/>
                </a:solidFill>
                <a:latin typeface="Adobe Garamond Pro Bold" panose="02020702060506020403" pitchFamily="18" charset="0"/>
              </a:rPr>
              <a:t>ini</a:t>
            </a:r>
            <a:endParaRPr lang="en-US" sz="2000" dirty="0">
              <a:solidFill>
                <a:schemeClr val="bg1"/>
              </a:solidFill>
              <a:latin typeface="Adobe Garamond Pro Bold" panose="02020702060506020403" pitchFamily="18" charset="0"/>
            </a:endParaRPr>
          </a:p>
          <a:p>
            <a:pPr marL="342900" indent="-342900">
              <a:buFont typeface="Arial" panose="020B0604020202020204" pitchFamily="34" charset="0"/>
              <a:buChar char="•"/>
            </a:pPr>
            <a:endParaRPr lang="en-US" sz="2000" dirty="0">
              <a:solidFill>
                <a:schemeClr val="bg1"/>
              </a:solidFill>
              <a:latin typeface="Adobe Garamond Pro Bold" panose="02020702060506020403" pitchFamily="18" charset="0"/>
            </a:endParaRPr>
          </a:p>
          <a:p>
            <a:pPr marL="342900" indent="-342900">
              <a:buFont typeface="Arial" panose="020B0604020202020204" pitchFamily="34" charset="0"/>
              <a:buChar char="•"/>
            </a:pPr>
            <a:r>
              <a:rPr lang="en-US" sz="2000" dirty="0">
                <a:solidFill>
                  <a:schemeClr val="bg1"/>
                </a:solidFill>
                <a:latin typeface="Adobe Garamond Pro Bold" panose="02020702060506020403" pitchFamily="18" charset="0"/>
              </a:rPr>
              <a:t>Lalu </a:t>
            </a:r>
            <a:r>
              <a:rPr lang="en-US" sz="2000" dirty="0" err="1">
                <a:solidFill>
                  <a:schemeClr val="bg1"/>
                </a:solidFill>
                <a:latin typeface="Adobe Garamond Pro Bold" panose="02020702060506020403" pitchFamily="18" charset="0"/>
              </a:rPr>
              <a:t>kita</a:t>
            </a:r>
            <a:r>
              <a:rPr lang="en-US" sz="2000" dirty="0">
                <a:solidFill>
                  <a:schemeClr val="bg1"/>
                </a:solidFill>
                <a:latin typeface="Adobe Garamond Pro Bold" panose="02020702060506020403" pitchFamily="18" charset="0"/>
              </a:rPr>
              <a:t> </a:t>
            </a:r>
            <a:r>
              <a:rPr lang="en-US" sz="2000" dirty="0" err="1">
                <a:solidFill>
                  <a:schemeClr val="bg1"/>
                </a:solidFill>
                <a:latin typeface="Adobe Garamond Pro Bold" panose="02020702060506020403" pitchFamily="18" charset="0"/>
              </a:rPr>
              <a:t>buka</a:t>
            </a:r>
            <a:r>
              <a:rPr lang="en-US" sz="2000" dirty="0">
                <a:solidFill>
                  <a:schemeClr val="bg1"/>
                </a:solidFill>
                <a:latin typeface="Adobe Garamond Pro Bold" panose="02020702060506020403" pitchFamily="18" charset="0"/>
              </a:rPr>
              <a:t> deployed contract </a:t>
            </a:r>
            <a:r>
              <a:rPr lang="en-US" sz="2000" dirty="0" err="1">
                <a:solidFill>
                  <a:schemeClr val="bg1"/>
                </a:solidFill>
                <a:latin typeface="Adobe Garamond Pro Bold" panose="02020702060506020403" pitchFamily="18" charset="0"/>
              </a:rPr>
              <a:t>nya</a:t>
            </a:r>
            <a:r>
              <a:rPr lang="en-US" sz="2000" dirty="0">
                <a:solidFill>
                  <a:schemeClr val="bg1"/>
                </a:solidFill>
                <a:latin typeface="Adobe Garamond Pro Bold" panose="02020702060506020403" pitchFamily="18" charset="0"/>
              </a:rPr>
              <a:t> </a:t>
            </a:r>
          </a:p>
        </p:txBody>
      </p:sp>
    </p:spTree>
    <p:extLst>
      <p:ext uri="{BB962C8B-B14F-4D97-AF65-F5344CB8AC3E}">
        <p14:creationId xmlns:p14="http://schemas.microsoft.com/office/powerpoint/2010/main" val="117805919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E7D3D1-052D-4AE4-822A-8642B8E81805}"/>
              </a:ext>
            </a:extLst>
          </p:cNvPr>
          <p:cNvPicPr>
            <a:picLocks noChangeAspect="1"/>
          </p:cNvPicPr>
          <p:nvPr/>
        </p:nvPicPr>
        <p:blipFill rotWithShape="1">
          <a:blip r:embed="rId2"/>
          <a:srcRect r="4644"/>
          <a:stretch/>
        </p:blipFill>
        <p:spPr>
          <a:xfrm>
            <a:off x="589343" y="1623880"/>
            <a:ext cx="2852357" cy="1895740"/>
          </a:xfrm>
          <a:prstGeom prst="rect">
            <a:avLst/>
          </a:prstGeom>
        </p:spPr>
      </p:pic>
      <p:sp>
        <p:nvSpPr>
          <p:cNvPr id="4" name="TextBox 3">
            <a:extLst>
              <a:ext uri="{FF2B5EF4-FFF2-40B4-BE49-F238E27FC236}">
                <a16:creationId xmlns:a16="http://schemas.microsoft.com/office/drawing/2014/main" id="{E23100A3-1331-4ABC-B7E5-3642FAA947C7}"/>
              </a:ext>
            </a:extLst>
          </p:cNvPr>
          <p:cNvSpPr txBox="1"/>
          <p:nvPr/>
        </p:nvSpPr>
        <p:spPr>
          <a:xfrm>
            <a:off x="3603625" y="1623880"/>
            <a:ext cx="4591050" cy="2585323"/>
          </a:xfrm>
          <a:prstGeom prst="rect">
            <a:avLst/>
          </a:prstGeom>
          <a:noFill/>
        </p:spPr>
        <p:txBody>
          <a:bodyPr wrap="square">
            <a:spAutoFit/>
          </a:bodyPr>
          <a:lstStyle/>
          <a:p>
            <a:pPr marL="285750" indent="-285750">
              <a:buFont typeface="Arial" panose="020B0604020202020204" pitchFamily="34" charset="0"/>
              <a:buChar char="•"/>
            </a:pPr>
            <a:r>
              <a:rPr lang="en-US" dirty="0">
                <a:latin typeface="Adobe Garamond Pro Bold" panose="02020702060506020403" pitchFamily="18" charset="0"/>
              </a:rPr>
              <a:t>Lalu </a:t>
            </a:r>
            <a:r>
              <a:rPr lang="en-US" dirty="0" err="1">
                <a:latin typeface="Adobe Garamond Pro Bold" panose="02020702060506020403" pitchFamily="18" charset="0"/>
              </a:rPr>
              <a:t>kita</a:t>
            </a:r>
            <a:r>
              <a:rPr lang="en-US" dirty="0">
                <a:latin typeface="Adobe Garamond Pro Bold" panose="02020702060506020403" pitchFamily="18" charset="0"/>
              </a:rPr>
              <a:t> </a:t>
            </a:r>
            <a:r>
              <a:rPr lang="en-US" dirty="0" err="1">
                <a:latin typeface="Adobe Garamond Pro Bold" panose="02020702060506020403" pitchFamily="18" charset="0"/>
              </a:rPr>
              <a:t>ubah</a:t>
            </a:r>
            <a:r>
              <a:rPr lang="en-US" dirty="0">
                <a:latin typeface="Adobe Garamond Pro Bold" panose="02020702060506020403" pitchFamily="18" charset="0"/>
              </a:rPr>
              <a:t> value </a:t>
            </a:r>
            <a:r>
              <a:rPr lang="en-US" dirty="0" err="1">
                <a:latin typeface="Adobe Garamond Pro Bold" panose="02020702060506020403" pitchFamily="18" charset="0"/>
              </a:rPr>
              <a:t>nya</a:t>
            </a:r>
            <a:r>
              <a:rPr lang="en-US" dirty="0">
                <a:latin typeface="Adobe Garamond Pro Bold" panose="02020702060506020403" pitchFamily="18" charset="0"/>
              </a:rPr>
              <a:t> </a:t>
            </a:r>
            <a:r>
              <a:rPr lang="en-US" dirty="0" err="1">
                <a:latin typeface="Adobe Garamond Pro Bold" panose="02020702060506020403" pitchFamily="18" charset="0"/>
              </a:rPr>
              <a:t>menjadi</a:t>
            </a:r>
            <a:r>
              <a:rPr lang="en-US" dirty="0">
                <a:latin typeface="Adobe Garamond Pro Bold" panose="02020702060506020403" pitchFamily="18" charset="0"/>
              </a:rPr>
              <a:t> 1 </a:t>
            </a:r>
            <a:r>
              <a:rPr lang="en-US" dirty="0" err="1">
                <a:latin typeface="Adobe Garamond Pro Bold" panose="02020702060506020403" pitchFamily="18" charset="0"/>
              </a:rPr>
              <a:t>dengan</a:t>
            </a:r>
            <a:r>
              <a:rPr lang="en-US" dirty="0">
                <a:latin typeface="Adobe Garamond Pro Bold" panose="02020702060506020403" pitchFamily="18" charset="0"/>
              </a:rPr>
              <a:t> category ether </a:t>
            </a:r>
            <a:r>
              <a:rPr lang="en-US" dirty="0" err="1">
                <a:latin typeface="Adobe Garamond Pro Bold" panose="02020702060506020403" pitchFamily="18" charset="0"/>
              </a:rPr>
              <a:t>lalu</a:t>
            </a:r>
            <a:r>
              <a:rPr lang="en-US" dirty="0">
                <a:latin typeface="Adobe Garamond Pro Bold" panose="02020702060506020403" pitchFamily="18" charset="0"/>
              </a:rPr>
              <a:t> </a:t>
            </a:r>
            <a:r>
              <a:rPr lang="en-US" dirty="0" err="1">
                <a:latin typeface="Adobe Garamond Pro Bold" panose="02020702060506020403" pitchFamily="18" charset="0"/>
              </a:rPr>
              <a:t>klik</a:t>
            </a:r>
            <a:r>
              <a:rPr lang="en-US" dirty="0">
                <a:latin typeface="Adobe Garamond Pro Bold" panose="02020702060506020403" pitchFamily="18" charset="0"/>
              </a:rPr>
              <a:t> </a:t>
            </a:r>
            <a:r>
              <a:rPr lang="en-US" dirty="0" err="1">
                <a:latin typeface="Adobe Garamond Pro Bold" panose="02020702060506020403" pitchFamily="18" charset="0"/>
              </a:rPr>
              <a:t>receiveMoney</a:t>
            </a:r>
            <a:endParaRPr lang="en-US" dirty="0">
              <a:latin typeface="Adobe Garamond Pro Bold" panose="02020702060506020403" pitchFamily="18" charset="0"/>
            </a:endParaRPr>
          </a:p>
          <a:p>
            <a:endParaRPr lang="en-US" dirty="0">
              <a:latin typeface="Adobe Garamond Pro Bold" panose="02020702060506020403" pitchFamily="18" charset="0"/>
            </a:endParaRPr>
          </a:p>
          <a:p>
            <a:pPr marL="285750" indent="-285750">
              <a:buFont typeface="Arial" panose="020B0604020202020204" pitchFamily="34" charset="0"/>
              <a:buChar char="•"/>
            </a:pPr>
            <a:r>
              <a:rPr lang="en-US" dirty="0">
                <a:latin typeface="Adobe Garamond Pro Bold" panose="02020702060506020403" pitchFamily="18" charset="0"/>
              </a:rPr>
              <a:t>Pada terminal </a:t>
            </a:r>
            <a:r>
              <a:rPr lang="en-US" dirty="0" err="1">
                <a:latin typeface="Adobe Garamond Pro Bold" panose="02020702060506020403" pitchFamily="18" charset="0"/>
              </a:rPr>
              <a:t>ini</a:t>
            </a:r>
            <a:r>
              <a:rPr lang="en-US" dirty="0">
                <a:latin typeface="Adobe Garamond Pro Bold" panose="02020702060506020403" pitchFamily="18" charset="0"/>
              </a:rPr>
              <a:t> </a:t>
            </a:r>
            <a:r>
              <a:rPr lang="en-US" dirty="0" err="1">
                <a:latin typeface="Adobe Garamond Pro Bold" panose="02020702060506020403" pitchFamily="18" charset="0"/>
              </a:rPr>
              <a:t>kita</a:t>
            </a:r>
            <a:r>
              <a:rPr lang="en-US" dirty="0">
                <a:latin typeface="Adobe Garamond Pro Bold" panose="02020702060506020403" pitchFamily="18" charset="0"/>
              </a:rPr>
              <a:t> </a:t>
            </a:r>
            <a:r>
              <a:rPr lang="en-US" dirty="0" err="1">
                <a:latin typeface="Adobe Garamond Pro Bold" panose="02020702060506020403" pitchFamily="18" charset="0"/>
              </a:rPr>
              <a:t>dapat</a:t>
            </a:r>
            <a:r>
              <a:rPr lang="en-US" dirty="0">
                <a:latin typeface="Adobe Garamond Pro Bold" panose="02020702060506020403" pitchFamily="18" charset="0"/>
              </a:rPr>
              <a:t> </a:t>
            </a:r>
            <a:r>
              <a:rPr lang="en-US" dirty="0" err="1">
                <a:latin typeface="Adobe Garamond Pro Bold" panose="02020702060506020403" pitchFamily="18" charset="0"/>
              </a:rPr>
              <a:t>melihat</a:t>
            </a:r>
            <a:r>
              <a:rPr lang="en-US" dirty="0">
                <a:latin typeface="Adobe Garamond Pro Bold" panose="02020702060506020403" pitchFamily="18" charset="0"/>
              </a:rPr>
              <a:t> </a:t>
            </a:r>
            <a:r>
              <a:rPr lang="en-US" dirty="0" err="1">
                <a:latin typeface="Adobe Garamond Pro Bold" panose="02020702060506020403" pitchFamily="18" charset="0"/>
              </a:rPr>
              <a:t>transaksi</a:t>
            </a:r>
            <a:r>
              <a:rPr lang="en-US" dirty="0">
                <a:latin typeface="Adobe Garamond Pro Bold" panose="02020702060506020403" pitchFamily="18" charset="0"/>
              </a:rPr>
              <a:t> </a:t>
            </a:r>
            <a:r>
              <a:rPr lang="en-US" dirty="0" err="1">
                <a:latin typeface="Adobe Garamond Pro Bold" panose="02020702060506020403" pitchFamily="18" charset="0"/>
              </a:rPr>
              <a:t>baru</a:t>
            </a:r>
            <a:r>
              <a:rPr lang="en-US" dirty="0">
                <a:latin typeface="Adobe Garamond Pro Bold" panose="02020702060506020403" pitchFamily="18" charset="0"/>
              </a:rPr>
              <a:t> yang </a:t>
            </a:r>
            <a:r>
              <a:rPr lang="en-US" dirty="0" err="1">
                <a:latin typeface="Adobe Garamond Pro Bold" panose="02020702060506020403" pitchFamily="18" charset="0"/>
              </a:rPr>
              <a:t>dikirim</a:t>
            </a:r>
            <a:r>
              <a:rPr lang="en-US" dirty="0">
                <a:latin typeface="Adobe Garamond Pro Bold" panose="02020702060506020403" pitchFamily="18" charset="0"/>
              </a:rPr>
              <a:t> </a:t>
            </a:r>
            <a:r>
              <a:rPr lang="en-US" dirty="0" err="1">
                <a:latin typeface="Adobe Garamond Pro Bold" panose="02020702060506020403" pitchFamily="18" charset="0"/>
              </a:rPr>
              <a:t>ke</a:t>
            </a:r>
            <a:r>
              <a:rPr lang="en-US" dirty="0">
                <a:latin typeface="Adobe Garamond Pro Bold" panose="02020702060506020403" pitchFamily="18" charset="0"/>
              </a:rPr>
              <a:t> </a:t>
            </a:r>
            <a:r>
              <a:rPr lang="en-US" dirty="0" err="1">
                <a:latin typeface="Adobe Garamond Pro Bold" panose="02020702060506020403" pitchFamily="18" charset="0"/>
              </a:rPr>
              <a:t>jaringan</a:t>
            </a:r>
            <a:r>
              <a:rPr lang="en-US" dirty="0">
                <a:latin typeface="Adobe Garamond Pro Bold" panose="02020702060506020403" pitchFamily="18" charset="0"/>
              </a:rPr>
              <a:t> </a:t>
            </a:r>
            <a:r>
              <a:rPr lang="en-US" dirty="0" err="1">
                <a:latin typeface="Adobe Garamond Pro Bold" panose="02020702060506020403" pitchFamily="18" charset="0"/>
              </a:rPr>
              <a:t>walaupun</a:t>
            </a:r>
            <a:r>
              <a:rPr lang="en-US" dirty="0">
                <a:latin typeface="Adobe Garamond Pro Bold" panose="02020702060506020403" pitchFamily="18" charset="0"/>
              </a:rPr>
              <a:t> </a:t>
            </a:r>
            <a:r>
              <a:rPr lang="en-US" dirty="0" err="1">
                <a:latin typeface="Adobe Garamond Pro Bold" panose="02020702060506020403" pitchFamily="18" charset="0"/>
              </a:rPr>
              <a:t>hanya</a:t>
            </a:r>
            <a:r>
              <a:rPr lang="en-US" dirty="0">
                <a:latin typeface="Adobe Garamond Pro Bold" panose="02020702060506020403" pitchFamily="18" charset="0"/>
              </a:rPr>
              <a:t> </a:t>
            </a:r>
            <a:r>
              <a:rPr lang="en-US" dirty="0" err="1">
                <a:latin typeface="Adobe Garamond Pro Bold" panose="02020702060506020403" pitchFamily="18" charset="0"/>
              </a:rPr>
              <a:t>simulasi</a:t>
            </a:r>
            <a:r>
              <a:rPr lang="en-US" dirty="0">
                <a:latin typeface="Adobe Garamond Pro Bold" panose="02020702060506020403" pitchFamily="18" charset="0"/>
              </a:rPr>
              <a:t> </a:t>
            </a:r>
            <a:r>
              <a:rPr lang="en-US" dirty="0" err="1">
                <a:latin typeface="Adobe Garamond Pro Bold" panose="02020702060506020403" pitchFamily="18" charset="0"/>
              </a:rPr>
              <a:t>tetapi</a:t>
            </a:r>
            <a:r>
              <a:rPr lang="en-US" dirty="0">
                <a:latin typeface="Adobe Garamond Pro Bold" panose="02020702060506020403" pitchFamily="18" charset="0"/>
              </a:rPr>
              <a:t> </a:t>
            </a:r>
            <a:r>
              <a:rPr lang="en-US" dirty="0" err="1">
                <a:latin typeface="Adobe Garamond Pro Bold" panose="02020702060506020403" pitchFamily="18" charset="0"/>
              </a:rPr>
              <a:t>itu</a:t>
            </a:r>
            <a:r>
              <a:rPr lang="en-US" dirty="0">
                <a:latin typeface="Adobe Garamond Pro Bold" panose="02020702060506020403" pitchFamily="18" charset="0"/>
              </a:rPr>
              <a:t> </a:t>
            </a:r>
            <a:r>
              <a:rPr lang="en-US" dirty="0" err="1">
                <a:latin typeface="Adobe Garamond Pro Bold" panose="02020702060506020403" pitchFamily="18" charset="0"/>
              </a:rPr>
              <a:t>akan</a:t>
            </a:r>
            <a:r>
              <a:rPr lang="en-US" dirty="0">
                <a:latin typeface="Adobe Garamond Pro Bold" panose="02020702060506020403" pitchFamily="18" charset="0"/>
              </a:rPr>
              <a:t> </a:t>
            </a:r>
            <a:r>
              <a:rPr lang="en-US" dirty="0" err="1">
                <a:latin typeface="Adobe Garamond Pro Bold" panose="02020702060506020403" pitchFamily="18" charset="0"/>
              </a:rPr>
              <a:t>sama</a:t>
            </a:r>
            <a:r>
              <a:rPr lang="en-US" dirty="0">
                <a:latin typeface="Adobe Garamond Pro Bold" panose="02020702060506020403" pitchFamily="18" charset="0"/>
              </a:rPr>
              <a:t> </a:t>
            </a:r>
            <a:r>
              <a:rPr lang="en-US" dirty="0" err="1">
                <a:latin typeface="Adobe Garamond Pro Bold" panose="02020702060506020403" pitchFamily="18" charset="0"/>
              </a:rPr>
              <a:t>dengan</a:t>
            </a:r>
            <a:r>
              <a:rPr lang="en-US" dirty="0">
                <a:latin typeface="Adobe Garamond Pro Bold" panose="02020702060506020403" pitchFamily="18" charset="0"/>
              </a:rPr>
              <a:t> blockchain pada </a:t>
            </a:r>
            <a:r>
              <a:rPr lang="en-US" dirty="0" err="1">
                <a:latin typeface="Adobe Garamond Pro Bold" panose="02020702060506020403" pitchFamily="18" charset="0"/>
              </a:rPr>
              <a:t>asli</a:t>
            </a:r>
            <a:r>
              <a:rPr lang="en-US" dirty="0">
                <a:latin typeface="Adobe Garamond Pro Bold" panose="02020702060506020403" pitchFamily="18" charset="0"/>
              </a:rPr>
              <a:t> </a:t>
            </a:r>
            <a:r>
              <a:rPr lang="en-US" dirty="0" err="1">
                <a:latin typeface="Adobe Garamond Pro Bold" panose="02020702060506020403" pitchFamily="18" charset="0"/>
              </a:rPr>
              <a:t>nya</a:t>
            </a:r>
            <a:r>
              <a:rPr lang="en-US" dirty="0">
                <a:latin typeface="Adobe Garamond Pro Bold" panose="02020702060506020403" pitchFamily="18" charset="0"/>
              </a:rPr>
              <a:t>  </a:t>
            </a:r>
          </a:p>
          <a:p>
            <a:pPr marL="342900" indent="-342900">
              <a:buFontTx/>
              <a:buChar char="-"/>
            </a:pPr>
            <a:endParaRPr lang="en-US" dirty="0">
              <a:solidFill>
                <a:schemeClr val="bg1"/>
              </a:solidFill>
              <a:latin typeface="Adobe Garamond Pro Bold" panose="02020702060506020403" pitchFamily="18" charset="0"/>
            </a:endParaRPr>
          </a:p>
          <a:p>
            <a:pPr marL="342900" indent="-342900">
              <a:buFontTx/>
              <a:buChar char="-"/>
            </a:pPr>
            <a:endParaRPr lang="en-ID" dirty="0">
              <a:solidFill>
                <a:schemeClr val="bg1"/>
              </a:solidFill>
              <a:latin typeface="Adobe Garamond Pro Bold" panose="02020702060506020403" pitchFamily="18" charset="0"/>
            </a:endParaRPr>
          </a:p>
        </p:txBody>
      </p:sp>
    </p:spTree>
    <p:extLst>
      <p:ext uri="{BB962C8B-B14F-4D97-AF65-F5344CB8AC3E}">
        <p14:creationId xmlns:p14="http://schemas.microsoft.com/office/powerpoint/2010/main" val="120443876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43D94C1-05F7-4747-8E79-A477B8CF150F}"/>
              </a:ext>
            </a:extLst>
          </p:cNvPr>
          <p:cNvPicPr>
            <a:picLocks noChangeAspect="1"/>
          </p:cNvPicPr>
          <p:nvPr/>
        </p:nvPicPr>
        <p:blipFill rotWithShape="1">
          <a:blip r:embed="rId2"/>
          <a:srcRect b="5866"/>
          <a:stretch/>
        </p:blipFill>
        <p:spPr>
          <a:xfrm>
            <a:off x="340529" y="1530751"/>
            <a:ext cx="2562583" cy="2304649"/>
          </a:xfrm>
          <a:prstGeom prst="rect">
            <a:avLst/>
          </a:prstGeom>
        </p:spPr>
      </p:pic>
      <p:sp>
        <p:nvSpPr>
          <p:cNvPr id="4" name="TextBox 3">
            <a:extLst>
              <a:ext uri="{FF2B5EF4-FFF2-40B4-BE49-F238E27FC236}">
                <a16:creationId xmlns:a16="http://schemas.microsoft.com/office/drawing/2014/main" id="{3DDF16B4-ABC5-4430-9540-30B91D2957BE}"/>
              </a:ext>
            </a:extLst>
          </p:cNvPr>
          <p:cNvSpPr txBox="1"/>
          <p:nvPr/>
        </p:nvSpPr>
        <p:spPr>
          <a:xfrm>
            <a:off x="2903112" y="1727885"/>
            <a:ext cx="4843888" cy="707886"/>
          </a:xfrm>
          <a:prstGeom prst="rect">
            <a:avLst/>
          </a:prstGeom>
          <a:noFill/>
        </p:spPr>
        <p:txBody>
          <a:bodyPr wrap="square">
            <a:spAutoFit/>
          </a:bodyPr>
          <a:lstStyle/>
          <a:p>
            <a:pPr marL="285750" indent="-285750">
              <a:buFont typeface="Arial" panose="020B0604020202020204" pitchFamily="34" charset="0"/>
              <a:buChar char="•"/>
            </a:pPr>
            <a:r>
              <a:rPr lang="en-US" sz="2000" dirty="0">
                <a:latin typeface="Adobe Garamond Pro Bold" panose="02020702060506020403" pitchFamily="18" charset="0"/>
              </a:rPr>
              <a:t>Lalu </a:t>
            </a:r>
            <a:r>
              <a:rPr lang="en-US" sz="2000" dirty="0" err="1">
                <a:latin typeface="Adobe Garamond Pro Bold" panose="02020702060506020403" pitchFamily="18" charset="0"/>
              </a:rPr>
              <a:t>kita</a:t>
            </a:r>
            <a:r>
              <a:rPr lang="en-US" sz="2000" dirty="0">
                <a:latin typeface="Adobe Garamond Pro Bold" panose="02020702060506020403" pitchFamily="18" charset="0"/>
              </a:rPr>
              <a:t> </a:t>
            </a:r>
            <a:r>
              <a:rPr lang="en-US" sz="2000" dirty="0" err="1">
                <a:latin typeface="Adobe Garamond Pro Bold" panose="02020702060506020403" pitchFamily="18" charset="0"/>
              </a:rPr>
              <a:t>akan</a:t>
            </a:r>
            <a:r>
              <a:rPr lang="en-US" sz="2000" dirty="0">
                <a:latin typeface="Adobe Garamond Pro Bold" panose="02020702060506020403" pitchFamily="18" charset="0"/>
              </a:rPr>
              <a:t> check balance </a:t>
            </a:r>
            <a:r>
              <a:rPr lang="en-US" sz="2000" dirty="0" err="1">
                <a:latin typeface="Adobe Garamond Pro Bold" panose="02020702060506020403" pitchFamily="18" charset="0"/>
              </a:rPr>
              <a:t>nya</a:t>
            </a:r>
            <a:r>
              <a:rPr lang="en-US" sz="2000" dirty="0">
                <a:latin typeface="Adobe Garamond Pro Bold" panose="02020702060506020403" pitchFamily="18" charset="0"/>
              </a:rPr>
              <a:t> </a:t>
            </a:r>
            <a:r>
              <a:rPr lang="en-US" sz="2000" dirty="0" err="1">
                <a:latin typeface="Adobe Garamond Pro Bold" panose="02020702060506020403" pitchFamily="18" charset="0"/>
              </a:rPr>
              <a:t>dengan</a:t>
            </a:r>
            <a:r>
              <a:rPr lang="en-US" sz="2000" dirty="0">
                <a:latin typeface="Adobe Garamond Pro Bold" panose="02020702060506020403" pitchFamily="18" charset="0"/>
              </a:rPr>
              <a:t> </a:t>
            </a:r>
            <a:r>
              <a:rPr lang="en-US" sz="2000" dirty="0" err="1">
                <a:latin typeface="Adobe Garamond Pro Bold" panose="02020702060506020403" pitchFamily="18" charset="0"/>
              </a:rPr>
              <a:t>klik</a:t>
            </a:r>
            <a:r>
              <a:rPr lang="en-US" sz="2000" dirty="0">
                <a:latin typeface="Adobe Garamond Pro Bold" panose="02020702060506020403" pitchFamily="18" charset="0"/>
              </a:rPr>
              <a:t> </a:t>
            </a:r>
            <a:r>
              <a:rPr lang="en-US" sz="2000" dirty="0" err="1">
                <a:latin typeface="Adobe Garamond Pro Bold" panose="02020702060506020403" pitchFamily="18" charset="0"/>
              </a:rPr>
              <a:t>balanceReceive</a:t>
            </a:r>
            <a:r>
              <a:rPr lang="en-US" sz="2000" dirty="0">
                <a:latin typeface="Adobe Garamond Pro Bold" panose="02020702060506020403" pitchFamily="18" charset="0"/>
              </a:rPr>
              <a:t> dan </a:t>
            </a:r>
            <a:r>
              <a:rPr lang="en-US" sz="2000" dirty="0" err="1">
                <a:latin typeface="Adobe Garamond Pro Bold" panose="02020702060506020403" pitchFamily="18" charset="0"/>
              </a:rPr>
              <a:t>getBalance</a:t>
            </a:r>
            <a:endParaRPr lang="en-US" sz="2000" dirty="0">
              <a:latin typeface="Adobe Garamond Pro Bold" panose="02020702060506020403" pitchFamily="18" charset="0"/>
            </a:endParaRPr>
          </a:p>
        </p:txBody>
      </p:sp>
    </p:spTree>
    <p:extLst>
      <p:ext uri="{BB962C8B-B14F-4D97-AF65-F5344CB8AC3E}">
        <p14:creationId xmlns:p14="http://schemas.microsoft.com/office/powerpoint/2010/main" val="19639515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C7BB79C-44CD-4F0E-A9E7-A4074564F22E}"/>
              </a:ext>
            </a:extLst>
          </p:cNvPr>
          <p:cNvPicPr>
            <a:picLocks noChangeAspect="1"/>
          </p:cNvPicPr>
          <p:nvPr/>
        </p:nvPicPr>
        <p:blipFill>
          <a:blip r:embed="rId2"/>
          <a:stretch>
            <a:fillRect/>
          </a:stretch>
        </p:blipFill>
        <p:spPr>
          <a:xfrm>
            <a:off x="107426" y="133240"/>
            <a:ext cx="5721189" cy="2030526"/>
          </a:xfrm>
          <a:prstGeom prst="rect">
            <a:avLst/>
          </a:prstGeom>
        </p:spPr>
      </p:pic>
      <p:pic>
        <p:nvPicPr>
          <p:cNvPr id="3" name="Picture 2">
            <a:extLst>
              <a:ext uri="{FF2B5EF4-FFF2-40B4-BE49-F238E27FC236}">
                <a16:creationId xmlns:a16="http://schemas.microsoft.com/office/drawing/2014/main" id="{4E3E3F87-AB27-4244-9DB1-E843E4786E93}"/>
              </a:ext>
            </a:extLst>
          </p:cNvPr>
          <p:cNvPicPr>
            <a:picLocks noChangeAspect="1"/>
          </p:cNvPicPr>
          <p:nvPr/>
        </p:nvPicPr>
        <p:blipFill rotWithShape="1">
          <a:blip r:embed="rId3"/>
          <a:srcRect b="4943"/>
          <a:stretch/>
        </p:blipFill>
        <p:spPr>
          <a:xfrm>
            <a:off x="210953" y="2295149"/>
            <a:ext cx="2648320" cy="2562711"/>
          </a:xfrm>
          <a:prstGeom prst="rect">
            <a:avLst/>
          </a:prstGeom>
        </p:spPr>
      </p:pic>
      <p:sp>
        <p:nvSpPr>
          <p:cNvPr id="5" name="TextBox 4">
            <a:extLst>
              <a:ext uri="{FF2B5EF4-FFF2-40B4-BE49-F238E27FC236}">
                <a16:creationId xmlns:a16="http://schemas.microsoft.com/office/drawing/2014/main" id="{7683FFB1-742C-405D-A424-F9B45EB57350}"/>
              </a:ext>
            </a:extLst>
          </p:cNvPr>
          <p:cNvSpPr txBox="1"/>
          <p:nvPr/>
        </p:nvSpPr>
        <p:spPr>
          <a:xfrm>
            <a:off x="5828615" y="961110"/>
            <a:ext cx="3063190" cy="3139321"/>
          </a:xfrm>
          <a:prstGeom prst="rect">
            <a:avLst/>
          </a:prstGeom>
          <a:noFill/>
        </p:spPr>
        <p:txBody>
          <a:bodyPr wrap="square">
            <a:spAutoFit/>
          </a:bodyPr>
          <a:lstStyle/>
          <a:p>
            <a:r>
              <a:rPr lang="en-US" dirty="0" err="1">
                <a:latin typeface="Adobe Garamond Pro Bold" panose="02020702060506020403" pitchFamily="18" charset="0"/>
              </a:rPr>
              <a:t>Witdhraw</a:t>
            </a:r>
            <a:r>
              <a:rPr lang="en-US" dirty="0">
                <a:latin typeface="Adobe Garamond Pro Bold" panose="02020702060506020403" pitchFamily="18" charset="0"/>
              </a:rPr>
              <a:t> ether from Smart Contract</a:t>
            </a:r>
          </a:p>
          <a:p>
            <a:pPr marL="342900" indent="-342900">
              <a:buFont typeface="+mj-lt"/>
              <a:buAutoNum type="arabicPeriod"/>
            </a:pPr>
            <a:r>
              <a:rPr lang="en-US" dirty="0">
                <a:latin typeface="Adobe Garamond Pro Bold" panose="02020702060506020403" pitchFamily="18" charset="0"/>
              </a:rPr>
              <a:t>Lalu </a:t>
            </a:r>
            <a:r>
              <a:rPr lang="en-US" dirty="0" err="1">
                <a:latin typeface="Adobe Garamond Pro Bold" panose="02020702060506020403" pitchFamily="18" charset="0"/>
              </a:rPr>
              <a:t>kita</a:t>
            </a:r>
            <a:r>
              <a:rPr lang="en-US" dirty="0">
                <a:latin typeface="Adobe Garamond Pro Bold" panose="02020702060506020403" pitchFamily="18" charset="0"/>
              </a:rPr>
              <a:t> </a:t>
            </a:r>
            <a:r>
              <a:rPr lang="en-US" dirty="0" err="1">
                <a:latin typeface="Adobe Garamond Pro Bold" panose="02020702060506020403" pitchFamily="18" charset="0"/>
              </a:rPr>
              <a:t>tambah</a:t>
            </a:r>
            <a:r>
              <a:rPr lang="en-US" dirty="0">
                <a:latin typeface="Adobe Garamond Pro Bold" panose="02020702060506020403" pitchFamily="18" charset="0"/>
              </a:rPr>
              <a:t> syntax </a:t>
            </a:r>
            <a:r>
              <a:rPr lang="en-US" dirty="0" err="1">
                <a:latin typeface="Adobe Garamond Pro Bold" panose="02020702060506020403" pitchFamily="18" charset="0"/>
              </a:rPr>
              <a:t>nya</a:t>
            </a:r>
            <a:r>
              <a:rPr lang="en-US" dirty="0">
                <a:latin typeface="Adobe Garamond Pro Bold" panose="02020702060506020403" pitchFamily="18" charset="0"/>
              </a:rPr>
              <a:t> </a:t>
            </a:r>
            <a:r>
              <a:rPr lang="en-US" dirty="0" err="1">
                <a:latin typeface="Adobe Garamond Pro Bold" panose="02020702060506020403" pitchFamily="18" charset="0"/>
              </a:rPr>
              <a:t>lagi</a:t>
            </a:r>
            <a:r>
              <a:rPr lang="en-US" dirty="0">
                <a:latin typeface="Adobe Garamond Pro Bold" panose="02020702060506020403" pitchFamily="18" charset="0"/>
              </a:rPr>
              <a:t> </a:t>
            </a:r>
            <a:r>
              <a:rPr lang="en-US" dirty="0" err="1">
                <a:latin typeface="Adobe Garamond Pro Bold" panose="02020702060506020403" pitchFamily="18" charset="0"/>
              </a:rPr>
              <a:t>seperti</a:t>
            </a:r>
            <a:r>
              <a:rPr lang="en-US" dirty="0">
                <a:latin typeface="Adobe Garamond Pro Bold" panose="02020702060506020403" pitchFamily="18" charset="0"/>
              </a:rPr>
              <a:t> </a:t>
            </a:r>
            <a:r>
              <a:rPr lang="en-US" dirty="0" err="1">
                <a:latin typeface="Adobe Garamond Pro Bold" panose="02020702060506020403" pitchFamily="18" charset="0"/>
              </a:rPr>
              <a:t>ini</a:t>
            </a:r>
            <a:endParaRPr lang="en-US" dirty="0">
              <a:latin typeface="Adobe Garamond Pro Bold" panose="02020702060506020403" pitchFamily="18" charset="0"/>
            </a:endParaRPr>
          </a:p>
          <a:p>
            <a:pPr marL="342900" indent="-342900">
              <a:buFont typeface="+mj-lt"/>
              <a:buAutoNum type="arabicPeriod"/>
            </a:pPr>
            <a:r>
              <a:rPr lang="en-US" dirty="0">
                <a:latin typeface="Adobe Garamond Pro Bold" panose="02020702060506020403" pitchFamily="18" charset="0"/>
              </a:rPr>
              <a:t>Lalu </a:t>
            </a:r>
            <a:r>
              <a:rPr lang="en-US" dirty="0" err="1">
                <a:latin typeface="Adobe Garamond Pro Bold" panose="02020702060506020403" pitchFamily="18" charset="0"/>
              </a:rPr>
              <a:t>kita</a:t>
            </a:r>
            <a:r>
              <a:rPr lang="en-US" dirty="0">
                <a:latin typeface="Adobe Garamond Pro Bold" panose="02020702060506020403" pitchFamily="18" charset="0"/>
              </a:rPr>
              <a:t> </a:t>
            </a:r>
            <a:r>
              <a:rPr lang="en-US" dirty="0" err="1">
                <a:latin typeface="Adobe Garamond Pro Bold" panose="02020702060506020403" pitchFamily="18" charset="0"/>
              </a:rPr>
              <a:t>hapus</a:t>
            </a:r>
            <a:r>
              <a:rPr lang="en-US" dirty="0">
                <a:latin typeface="Adobe Garamond Pro Bold" panose="02020702060506020403" pitchFamily="18" charset="0"/>
              </a:rPr>
              <a:t> deployed </a:t>
            </a:r>
            <a:r>
              <a:rPr lang="en-US" dirty="0" err="1">
                <a:latin typeface="Adobe Garamond Pro Bold" panose="02020702060506020403" pitchFamily="18" charset="0"/>
              </a:rPr>
              <a:t>contacr</a:t>
            </a:r>
            <a:r>
              <a:rPr lang="en-US" dirty="0">
                <a:latin typeface="Adobe Garamond Pro Bold" panose="02020702060506020403" pitchFamily="18" charset="0"/>
              </a:rPr>
              <a:t> </a:t>
            </a:r>
            <a:r>
              <a:rPr lang="en-US" dirty="0" err="1">
                <a:latin typeface="Adobe Garamond Pro Bold" panose="02020702060506020403" pitchFamily="18" charset="0"/>
              </a:rPr>
              <a:t>sebelum</a:t>
            </a:r>
            <a:r>
              <a:rPr lang="en-US" dirty="0">
                <a:latin typeface="Adobe Garamond Pro Bold" panose="02020702060506020403" pitchFamily="18" charset="0"/>
              </a:rPr>
              <a:t> </a:t>
            </a:r>
            <a:r>
              <a:rPr lang="en-US" dirty="0" err="1">
                <a:latin typeface="Adobe Garamond Pro Bold" panose="02020702060506020403" pitchFamily="18" charset="0"/>
              </a:rPr>
              <a:t>nya</a:t>
            </a:r>
            <a:r>
              <a:rPr lang="en-US" dirty="0">
                <a:latin typeface="Adobe Garamond Pro Bold" panose="02020702060506020403" pitchFamily="18" charset="0"/>
              </a:rPr>
              <a:t> dan </a:t>
            </a:r>
            <a:r>
              <a:rPr lang="en-US" dirty="0" err="1">
                <a:latin typeface="Adobe Garamond Pro Bold" panose="02020702060506020403" pitchFamily="18" charset="0"/>
              </a:rPr>
              <a:t>klik</a:t>
            </a:r>
            <a:r>
              <a:rPr lang="en-US" dirty="0">
                <a:latin typeface="Adobe Garamond Pro Bold" panose="02020702060506020403" pitchFamily="18" charset="0"/>
              </a:rPr>
              <a:t> deploy </a:t>
            </a:r>
          </a:p>
          <a:p>
            <a:pPr marL="342900" indent="-342900">
              <a:buFont typeface="+mj-lt"/>
              <a:buAutoNum type="arabicPeriod"/>
            </a:pPr>
            <a:r>
              <a:rPr lang="en-US" dirty="0" err="1">
                <a:latin typeface="Adobe Garamond Pro Bold" panose="02020702060506020403" pitchFamily="18" charset="0"/>
              </a:rPr>
              <a:t>Sebelum</a:t>
            </a:r>
            <a:r>
              <a:rPr lang="en-US" dirty="0">
                <a:latin typeface="Adobe Garamond Pro Bold" panose="02020702060506020403" pitchFamily="18" charset="0"/>
              </a:rPr>
              <a:t> </a:t>
            </a:r>
            <a:r>
              <a:rPr lang="en-US" dirty="0" err="1">
                <a:latin typeface="Adobe Garamond Pro Bold" panose="02020702060506020403" pitchFamily="18" charset="0"/>
              </a:rPr>
              <a:t>melakukan</a:t>
            </a:r>
            <a:r>
              <a:rPr lang="en-US" dirty="0">
                <a:latin typeface="Adobe Garamond Pro Bold" panose="02020702060506020403" pitchFamily="18" charset="0"/>
              </a:rPr>
              <a:t> deploy </a:t>
            </a:r>
            <a:r>
              <a:rPr lang="en-US" dirty="0" err="1">
                <a:latin typeface="Adobe Garamond Pro Bold" panose="02020702060506020403" pitchFamily="18" charset="0"/>
              </a:rPr>
              <a:t>isi</a:t>
            </a:r>
            <a:r>
              <a:rPr lang="en-US" dirty="0">
                <a:latin typeface="Adobe Garamond Pro Bold" panose="02020702060506020403" pitchFamily="18" charset="0"/>
              </a:rPr>
              <a:t> 1 </a:t>
            </a:r>
            <a:r>
              <a:rPr lang="en-US" dirty="0" err="1">
                <a:latin typeface="Adobe Garamond Pro Bold" panose="02020702060506020403" pitchFamily="18" charset="0"/>
              </a:rPr>
              <a:t>ther</a:t>
            </a:r>
            <a:r>
              <a:rPr lang="en-US" dirty="0">
                <a:latin typeface="Adobe Garamond Pro Bold" panose="02020702060506020403" pitchFamily="18" charset="0"/>
              </a:rPr>
              <a:t> value pada input box </a:t>
            </a:r>
            <a:r>
              <a:rPr lang="en-US" dirty="0" err="1">
                <a:latin typeface="Adobe Garamond Pro Bold" panose="02020702060506020403" pitchFamily="18" charset="0"/>
              </a:rPr>
              <a:t>lalu</a:t>
            </a:r>
            <a:r>
              <a:rPr lang="en-US" dirty="0">
                <a:latin typeface="Adobe Garamond Pro Bold" panose="02020702060506020403" pitchFamily="18" charset="0"/>
              </a:rPr>
              <a:t> </a:t>
            </a:r>
            <a:r>
              <a:rPr lang="en-US" dirty="0" err="1">
                <a:latin typeface="Adobe Garamond Pro Bold" panose="02020702060506020403" pitchFamily="18" charset="0"/>
              </a:rPr>
              <a:t>klik</a:t>
            </a:r>
            <a:r>
              <a:rPr lang="en-US" dirty="0">
                <a:latin typeface="Adobe Garamond Pro Bold" panose="02020702060506020403" pitchFamily="18" charset="0"/>
              </a:rPr>
              <a:t> </a:t>
            </a:r>
            <a:r>
              <a:rPr lang="en-US" dirty="0" err="1">
                <a:latin typeface="Adobe Garamond Pro Bold" panose="02020702060506020403" pitchFamily="18" charset="0"/>
              </a:rPr>
              <a:t>receiveMoney</a:t>
            </a:r>
            <a:r>
              <a:rPr lang="en-US" dirty="0">
                <a:latin typeface="Adobe Garamond Pro Bold" panose="02020702060506020403" pitchFamily="18" charset="0"/>
              </a:rPr>
              <a:t> pada contract </a:t>
            </a:r>
            <a:r>
              <a:rPr lang="en-US" dirty="0" err="1">
                <a:latin typeface="Adobe Garamond Pro Bold" panose="02020702060506020403" pitchFamily="18" charset="0"/>
              </a:rPr>
              <a:t>baru</a:t>
            </a:r>
            <a:r>
              <a:rPr lang="en-US" dirty="0">
                <a:latin typeface="Adobe Garamond Pro Bold" panose="02020702060506020403" pitchFamily="18" charset="0"/>
              </a:rPr>
              <a:t> </a:t>
            </a:r>
            <a:r>
              <a:rPr lang="en-US" dirty="0" err="1">
                <a:latin typeface="Adobe Garamond Pro Bold" panose="02020702060506020403" pitchFamily="18" charset="0"/>
              </a:rPr>
              <a:t>kita</a:t>
            </a:r>
            <a:r>
              <a:rPr lang="en-US" dirty="0">
                <a:latin typeface="Adobe Garamond Pro Bold" panose="02020702060506020403" pitchFamily="18" charset="0"/>
              </a:rPr>
              <a:t> </a:t>
            </a:r>
            <a:endParaRPr lang="en-ID" dirty="0">
              <a:latin typeface="Adobe Garamond Pro Bold" panose="02020702060506020403" pitchFamily="18" charset="0"/>
            </a:endParaRPr>
          </a:p>
        </p:txBody>
      </p:sp>
    </p:spTree>
    <p:extLst>
      <p:ext uri="{BB962C8B-B14F-4D97-AF65-F5344CB8AC3E}">
        <p14:creationId xmlns:p14="http://schemas.microsoft.com/office/powerpoint/2010/main" val="328515743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B5761D7-50C9-4D79-9A47-C0658F2F4DEB}"/>
              </a:ext>
            </a:extLst>
          </p:cNvPr>
          <p:cNvPicPr>
            <a:picLocks noChangeAspect="1"/>
          </p:cNvPicPr>
          <p:nvPr/>
        </p:nvPicPr>
        <p:blipFill>
          <a:blip r:embed="rId2"/>
          <a:stretch>
            <a:fillRect/>
          </a:stretch>
        </p:blipFill>
        <p:spPr>
          <a:xfrm>
            <a:off x="190456" y="187592"/>
            <a:ext cx="2749622" cy="2965422"/>
          </a:xfrm>
          <a:prstGeom prst="rect">
            <a:avLst/>
          </a:prstGeom>
        </p:spPr>
      </p:pic>
      <p:pic>
        <p:nvPicPr>
          <p:cNvPr id="3" name="Picture 2">
            <a:extLst>
              <a:ext uri="{FF2B5EF4-FFF2-40B4-BE49-F238E27FC236}">
                <a16:creationId xmlns:a16="http://schemas.microsoft.com/office/drawing/2014/main" id="{FAC1368E-BA12-48EF-82C9-3C21012E57E3}"/>
              </a:ext>
            </a:extLst>
          </p:cNvPr>
          <p:cNvPicPr>
            <a:picLocks noChangeAspect="1"/>
          </p:cNvPicPr>
          <p:nvPr/>
        </p:nvPicPr>
        <p:blipFill>
          <a:blip r:embed="rId3"/>
          <a:stretch>
            <a:fillRect/>
          </a:stretch>
        </p:blipFill>
        <p:spPr>
          <a:xfrm>
            <a:off x="3068633" y="2272519"/>
            <a:ext cx="2425736" cy="2683251"/>
          </a:xfrm>
          <a:prstGeom prst="rect">
            <a:avLst/>
          </a:prstGeom>
        </p:spPr>
      </p:pic>
      <p:sp>
        <p:nvSpPr>
          <p:cNvPr id="5" name="TextBox 4">
            <a:extLst>
              <a:ext uri="{FF2B5EF4-FFF2-40B4-BE49-F238E27FC236}">
                <a16:creationId xmlns:a16="http://schemas.microsoft.com/office/drawing/2014/main" id="{FB9535C9-6B3F-465F-BB1F-A6A1516E5F39}"/>
              </a:ext>
            </a:extLst>
          </p:cNvPr>
          <p:cNvSpPr txBox="1"/>
          <p:nvPr/>
        </p:nvSpPr>
        <p:spPr>
          <a:xfrm>
            <a:off x="5494369" y="1140589"/>
            <a:ext cx="3808399" cy="2554545"/>
          </a:xfrm>
          <a:prstGeom prst="rect">
            <a:avLst/>
          </a:prstGeom>
          <a:noFill/>
        </p:spPr>
        <p:txBody>
          <a:bodyPr wrap="square">
            <a:spAutoFit/>
          </a:bodyPr>
          <a:lstStyle/>
          <a:p>
            <a:r>
              <a:rPr lang="en-US" sz="2000" dirty="0">
                <a:latin typeface="Adobe Garamond Pro Bold" panose="02020702060506020403" pitchFamily="18" charset="0"/>
              </a:rPr>
              <a:t>Kita </a:t>
            </a:r>
            <a:r>
              <a:rPr lang="en-US" sz="2000" dirty="0" err="1">
                <a:latin typeface="Adobe Garamond Pro Bold" panose="02020702060506020403" pitchFamily="18" charset="0"/>
              </a:rPr>
              <a:t>melakukan</a:t>
            </a:r>
            <a:r>
              <a:rPr lang="en-US" sz="2000" dirty="0">
                <a:latin typeface="Adobe Garamond Pro Bold" panose="02020702060506020403" pitchFamily="18" charset="0"/>
              </a:rPr>
              <a:t> </a:t>
            </a:r>
            <a:r>
              <a:rPr lang="en-US" sz="2000" dirty="0" err="1">
                <a:latin typeface="Adobe Garamond Pro Bold" panose="02020702060506020403" pitchFamily="18" charset="0"/>
              </a:rPr>
              <a:t>witdraw</a:t>
            </a:r>
            <a:r>
              <a:rPr lang="en-US" sz="2000" dirty="0">
                <a:latin typeface="Adobe Garamond Pro Bold" panose="02020702060506020403" pitchFamily="18" charset="0"/>
              </a:rPr>
              <a:t> funds </a:t>
            </a:r>
            <a:r>
              <a:rPr lang="en-US" sz="2000" dirty="0" err="1">
                <a:latin typeface="Adobe Garamond Pro Bold" panose="02020702060506020403" pitchFamily="18" charset="0"/>
              </a:rPr>
              <a:t>dari</a:t>
            </a:r>
            <a:r>
              <a:rPr lang="en-US" sz="2000" dirty="0">
                <a:latin typeface="Adobe Garamond Pro Bold" panose="02020702060506020403" pitchFamily="18" charset="0"/>
              </a:rPr>
              <a:t> smart contract </a:t>
            </a:r>
            <a:r>
              <a:rPr lang="en-US" sz="2000" dirty="0" err="1">
                <a:latin typeface="Adobe Garamond Pro Bold" panose="02020702060506020403" pitchFamily="18" charset="0"/>
              </a:rPr>
              <a:t>kita</a:t>
            </a:r>
            <a:r>
              <a:rPr lang="en-US" sz="2000" dirty="0">
                <a:latin typeface="Adobe Garamond Pro Bold" panose="02020702060506020403" pitchFamily="18" charset="0"/>
              </a:rPr>
              <a:t> </a:t>
            </a:r>
          </a:p>
          <a:p>
            <a:pPr marL="342900" indent="-342900">
              <a:buFont typeface="+mj-lt"/>
              <a:buAutoNum type="arabicPeriod"/>
            </a:pPr>
            <a:r>
              <a:rPr lang="en-US" sz="2000" dirty="0" err="1">
                <a:latin typeface="Adobe Garamond Pro Bold" panose="02020702060506020403" pitchFamily="18" charset="0"/>
              </a:rPr>
              <a:t>Pertama</a:t>
            </a:r>
            <a:r>
              <a:rPr lang="en-US" sz="2000" dirty="0">
                <a:latin typeface="Adobe Garamond Pro Bold" panose="02020702060506020403" pitchFamily="18" charset="0"/>
              </a:rPr>
              <a:t> </a:t>
            </a:r>
            <a:r>
              <a:rPr lang="en-US" sz="2000" dirty="0" err="1">
                <a:latin typeface="Adobe Garamond Pro Bold" panose="02020702060506020403" pitchFamily="18" charset="0"/>
              </a:rPr>
              <a:t>kita</a:t>
            </a:r>
            <a:r>
              <a:rPr lang="en-US" sz="2000" dirty="0">
                <a:latin typeface="Adobe Garamond Pro Bold" panose="02020702060506020403" pitchFamily="18" charset="0"/>
              </a:rPr>
              <a:t> </a:t>
            </a:r>
            <a:r>
              <a:rPr lang="en-US" sz="2000" dirty="0" err="1">
                <a:latin typeface="Adobe Garamond Pro Bold" panose="02020702060506020403" pitchFamily="18" charset="0"/>
              </a:rPr>
              <a:t>pilih</a:t>
            </a:r>
            <a:r>
              <a:rPr lang="en-US" sz="2000" dirty="0">
                <a:latin typeface="Adobe Garamond Pro Bold" panose="02020702060506020403" pitchFamily="18" charset="0"/>
              </a:rPr>
              <a:t> salah </a:t>
            </a:r>
            <a:r>
              <a:rPr lang="en-US" sz="2000" dirty="0" err="1">
                <a:latin typeface="Adobe Garamond Pro Bold" panose="02020702060506020403" pitchFamily="18" charset="0"/>
              </a:rPr>
              <a:t>satu</a:t>
            </a:r>
            <a:r>
              <a:rPr lang="en-US" sz="2000" dirty="0">
                <a:latin typeface="Adobe Garamond Pro Bold" panose="02020702060506020403" pitchFamily="18" charset="0"/>
              </a:rPr>
              <a:t> account </a:t>
            </a:r>
            <a:r>
              <a:rPr lang="en-US" sz="2000" dirty="0" err="1">
                <a:latin typeface="Adobe Garamond Pro Bold" panose="02020702060506020403" pitchFamily="18" charset="0"/>
              </a:rPr>
              <a:t>lainnya</a:t>
            </a:r>
            <a:r>
              <a:rPr lang="en-US" sz="2000" dirty="0">
                <a:latin typeface="Adobe Garamond Pro Bold" panose="02020702060506020403" pitchFamily="18" charset="0"/>
              </a:rPr>
              <a:t> </a:t>
            </a:r>
          </a:p>
          <a:p>
            <a:pPr marL="342900" indent="-342900">
              <a:buFont typeface="+mj-lt"/>
              <a:buAutoNum type="arabicPeriod"/>
            </a:pPr>
            <a:r>
              <a:rPr lang="en-US" sz="2000" dirty="0">
                <a:latin typeface="Adobe Garamond Pro Bold" panose="02020702060506020403" pitchFamily="18" charset="0"/>
              </a:rPr>
              <a:t>Lalu </a:t>
            </a:r>
            <a:r>
              <a:rPr lang="en-US" sz="2000" dirty="0" err="1">
                <a:latin typeface="Adobe Garamond Pro Bold" panose="02020702060506020403" pitchFamily="18" charset="0"/>
              </a:rPr>
              <a:t>kita</a:t>
            </a:r>
            <a:r>
              <a:rPr lang="en-US" sz="2000" dirty="0">
                <a:latin typeface="Adobe Garamond Pro Bold" panose="02020702060506020403" pitchFamily="18" charset="0"/>
              </a:rPr>
              <a:t> </a:t>
            </a:r>
            <a:r>
              <a:rPr lang="en-US" sz="2000" dirty="0" err="1">
                <a:latin typeface="Adobe Garamond Pro Bold" panose="02020702060506020403" pitchFamily="18" charset="0"/>
              </a:rPr>
              <a:t>klik</a:t>
            </a:r>
            <a:r>
              <a:rPr lang="en-US" sz="2000" dirty="0">
                <a:latin typeface="Adobe Garamond Pro Bold" panose="02020702060506020403" pitchFamily="18" charset="0"/>
              </a:rPr>
              <a:t> </a:t>
            </a:r>
            <a:r>
              <a:rPr lang="en-US" sz="2000" dirty="0" err="1">
                <a:latin typeface="Adobe Garamond Pro Bold" panose="02020702060506020403" pitchFamily="18" charset="0"/>
              </a:rPr>
              <a:t>widthdrawMoney</a:t>
            </a:r>
            <a:r>
              <a:rPr lang="en-US" sz="2000" dirty="0">
                <a:latin typeface="Adobe Garamond Pro Bold" panose="02020702060506020403" pitchFamily="18" charset="0"/>
              </a:rPr>
              <a:t> pada deployed contract yang </a:t>
            </a:r>
            <a:r>
              <a:rPr lang="en-US" sz="2000" dirty="0" err="1">
                <a:latin typeface="Adobe Garamond Pro Bold" panose="02020702060506020403" pitchFamily="18" charset="0"/>
              </a:rPr>
              <a:t>sebelum</a:t>
            </a:r>
            <a:r>
              <a:rPr lang="en-US" sz="2000" dirty="0">
                <a:latin typeface="Adobe Garamond Pro Bold" panose="02020702060506020403" pitchFamily="18" charset="0"/>
              </a:rPr>
              <a:t> </a:t>
            </a:r>
            <a:r>
              <a:rPr lang="en-US" sz="2000" dirty="0" err="1">
                <a:latin typeface="Adobe Garamond Pro Bold" panose="02020702060506020403" pitchFamily="18" charset="0"/>
              </a:rPr>
              <a:t>nya</a:t>
            </a:r>
            <a:r>
              <a:rPr lang="en-US" sz="2000" dirty="0">
                <a:latin typeface="Adobe Garamond Pro Bold" panose="02020702060506020403" pitchFamily="18" charset="0"/>
              </a:rPr>
              <a:t> </a:t>
            </a:r>
            <a:r>
              <a:rPr lang="en-US" sz="2000" dirty="0" err="1">
                <a:latin typeface="Adobe Garamond Pro Bold" panose="02020702060506020403" pitchFamily="18" charset="0"/>
              </a:rPr>
              <a:t>kita</a:t>
            </a:r>
            <a:r>
              <a:rPr lang="en-US" sz="2000" dirty="0">
                <a:latin typeface="Adobe Garamond Pro Bold" panose="02020702060506020403" pitchFamily="18" charset="0"/>
              </a:rPr>
              <a:t> </a:t>
            </a:r>
            <a:r>
              <a:rPr lang="en-US" sz="2000" dirty="0" err="1">
                <a:latin typeface="Adobe Garamond Pro Bold" panose="02020702060506020403" pitchFamily="18" charset="0"/>
              </a:rPr>
              <a:t>jalanin</a:t>
            </a:r>
            <a:r>
              <a:rPr lang="en-US" sz="2000" dirty="0">
                <a:latin typeface="Adobe Garamond Pro Bold" panose="02020702060506020403" pitchFamily="18" charset="0"/>
              </a:rPr>
              <a:t> </a:t>
            </a:r>
          </a:p>
          <a:p>
            <a:pPr marL="342900" indent="-342900">
              <a:buFontTx/>
              <a:buChar char="-"/>
            </a:pPr>
            <a:endParaRPr lang="en-ID" sz="2000" dirty="0">
              <a:solidFill>
                <a:schemeClr val="bg1"/>
              </a:solidFill>
              <a:latin typeface="Adobe Garamond Pro Bold" panose="02020702060506020403" pitchFamily="18" charset="0"/>
            </a:endParaRPr>
          </a:p>
        </p:txBody>
      </p:sp>
    </p:spTree>
    <p:extLst>
      <p:ext uri="{BB962C8B-B14F-4D97-AF65-F5344CB8AC3E}">
        <p14:creationId xmlns:p14="http://schemas.microsoft.com/office/powerpoint/2010/main" val="228824197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FFF6ED5-31F0-41BD-B7CF-BB65DC34899D}"/>
              </a:ext>
            </a:extLst>
          </p:cNvPr>
          <p:cNvPicPr>
            <a:picLocks noChangeAspect="1"/>
          </p:cNvPicPr>
          <p:nvPr/>
        </p:nvPicPr>
        <p:blipFill>
          <a:blip r:embed="rId2"/>
          <a:stretch>
            <a:fillRect/>
          </a:stretch>
        </p:blipFill>
        <p:spPr>
          <a:xfrm>
            <a:off x="225513" y="119766"/>
            <a:ext cx="5514888" cy="2567168"/>
          </a:xfrm>
          <a:prstGeom prst="rect">
            <a:avLst/>
          </a:prstGeom>
        </p:spPr>
      </p:pic>
      <p:sp>
        <p:nvSpPr>
          <p:cNvPr id="4" name="TextBox 3">
            <a:extLst>
              <a:ext uri="{FF2B5EF4-FFF2-40B4-BE49-F238E27FC236}">
                <a16:creationId xmlns:a16="http://schemas.microsoft.com/office/drawing/2014/main" id="{8ECEF00A-254D-42BA-9D11-05229F2B3E97}"/>
              </a:ext>
            </a:extLst>
          </p:cNvPr>
          <p:cNvSpPr txBox="1"/>
          <p:nvPr/>
        </p:nvSpPr>
        <p:spPr>
          <a:xfrm>
            <a:off x="5813338" y="853707"/>
            <a:ext cx="3330662" cy="3877985"/>
          </a:xfrm>
          <a:prstGeom prst="rect">
            <a:avLst/>
          </a:prstGeom>
          <a:noFill/>
        </p:spPr>
        <p:txBody>
          <a:bodyPr wrap="square">
            <a:spAutoFit/>
          </a:bodyPr>
          <a:lstStyle/>
          <a:p>
            <a:pPr algn="ctr"/>
            <a:r>
              <a:rPr lang="en-US" b="1" i="0" u="none" strike="noStrike" baseline="0" dirty="0">
                <a:latin typeface="Adobe Garamond Pro Bold" panose="02020702060506020403" pitchFamily="18" charset="0"/>
              </a:rPr>
              <a:t>Use Re-Usable Smart Contracts from </a:t>
            </a:r>
            <a:r>
              <a:rPr lang="en-US" b="1" i="0" u="none" strike="noStrike" baseline="0" dirty="0" err="1">
                <a:latin typeface="Adobe Garamond Pro Bold" panose="02020702060506020403" pitchFamily="18" charset="0"/>
              </a:rPr>
              <a:t>OpenZeppelin</a:t>
            </a:r>
            <a:endParaRPr lang="en-US" b="1" i="0" u="none" strike="noStrike" baseline="0" dirty="0">
              <a:latin typeface="Adobe Garamond Pro Bold" panose="02020702060506020403" pitchFamily="18" charset="0"/>
            </a:endParaRPr>
          </a:p>
          <a:p>
            <a:pPr algn="ctr"/>
            <a:endParaRPr lang="en-US" b="1" dirty="0">
              <a:latin typeface="Adobe Garamond Pro Bold" panose="02020702060506020403" pitchFamily="18" charset="0"/>
            </a:endParaRPr>
          </a:p>
          <a:p>
            <a:r>
              <a:rPr lang="en-US" sz="1600" dirty="0">
                <a:latin typeface="Adobe Garamond Pro Bold" panose="02020702060506020403" pitchFamily="18" charset="0"/>
              </a:rPr>
              <a:t>Pada </a:t>
            </a:r>
            <a:r>
              <a:rPr lang="en-US" sz="1600" dirty="0" err="1">
                <a:latin typeface="Adobe Garamond Pro Bold" panose="02020702060506020403" pitchFamily="18" charset="0"/>
              </a:rPr>
              <a:t>koodingan</a:t>
            </a:r>
            <a:r>
              <a:rPr lang="en-US" sz="1600" dirty="0">
                <a:latin typeface="Adobe Garamond Pro Bold" panose="02020702060506020403" pitchFamily="18" charset="0"/>
              </a:rPr>
              <a:t> </a:t>
            </a:r>
            <a:r>
              <a:rPr lang="en-US" sz="1600" dirty="0" err="1">
                <a:latin typeface="Adobe Garamond Pro Bold" panose="02020702060506020403" pitchFamily="18" charset="0"/>
              </a:rPr>
              <a:t>ini</a:t>
            </a:r>
            <a:r>
              <a:rPr lang="en-US" sz="1600" dirty="0">
                <a:latin typeface="Adobe Garamond Pro Bold" panose="02020702060506020403" pitchFamily="18" charset="0"/>
              </a:rPr>
              <a:t> </a:t>
            </a:r>
            <a:r>
              <a:rPr lang="en-US" sz="1600" dirty="0" err="1">
                <a:latin typeface="Adobe Garamond Pro Bold" panose="02020702060506020403" pitchFamily="18" charset="0"/>
              </a:rPr>
              <a:t>memiliki</a:t>
            </a:r>
            <a:r>
              <a:rPr lang="en-US" sz="1600" dirty="0">
                <a:latin typeface="Adobe Garamond Pro Bold" panose="02020702060506020403" pitchFamily="18" charset="0"/>
              </a:rPr>
              <a:t> </a:t>
            </a:r>
            <a:r>
              <a:rPr lang="en-US" sz="1600" dirty="0" err="1">
                <a:latin typeface="Adobe Garamond Pro Bold" panose="02020702060506020403" pitchFamily="18" charset="0"/>
              </a:rPr>
              <a:t>logika</a:t>
            </a:r>
            <a:r>
              <a:rPr lang="en-US" sz="1600" dirty="0">
                <a:latin typeface="Adobe Garamond Pro Bold" panose="02020702060506020403" pitchFamily="18" charset="0"/>
              </a:rPr>
              <a:t> </a:t>
            </a:r>
            <a:r>
              <a:rPr lang="en-US" sz="1600" dirty="0" err="1">
                <a:latin typeface="Adobe Garamond Pro Bold" panose="02020702060506020403" pitchFamily="18" charset="0"/>
              </a:rPr>
              <a:t>seketika</a:t>
            </a:r>
            <a:r>
              <a:rPr lang="en-US" sz="1600" dirty="0">
                <a:latin typeface="Adobe Garamond Pro Bold" panose="02020702060506020403" pitchFamily="18" charset="0"/>
              </a:rPr>
              <a:t> </a:t>
            </a:r>
            <a:r>
              <a:rPr lang="en-US" sz="1600" dirty="0" err="1">
                <a:latin typeface="Adobe Garamond Pro Bold" panose="02020702060506020403" pitchFamily="18" charset="0"/>
              </a:rPr>
              <a:t>pemilik</a:t>
            </a:r>
            <a:r>
              <a:rPr lang="en-US" sz="1600" dirty="0">
                <a:latin typeface="Adobe Garamond Pro Bold" panose="02020702060506020403" pitchFamily="18" charset="0"/>
              </a:rPr>
              <a:t> </a:t>
            </a:r>
            <a:r>
              <a:rPr lang="en-US" sz="1600" dirty="0" err="1">
                <a:latin typeface="Adobe Garamond Pro Bold" panose="02020702060506020403" pitchFamily="18" charset="0"/>
              </a:rPr>
              <a:t>secara</a:t>
            </a:r>
            <a:r>
              <a:rPr lang="en-US" sz="1600" dirty="0">
                <a:latin typeface="Adobe Garamond Pro Bold" panose="02020702060506020403" pitchFamily="18" charset="0"/>
              </a:rPr>
              <a:t> </a:t>
            </a:r>
            <a:r>
              <a:rPr lang="en-US" sz="1600" dirty="0" err="1">
                <a:latin typeface="Adobe Garamond Pro Bold" panose="02020702060506020403" pitchFamily="18" charset="0"/>
              </a:rPr>
              <a:t>langsung</a:t>
            </a:r>
            <a:r>
              <a:rPr lang="en-US" sz="1600" dirty="0">
                <a:latin typeface="Adobe Garamond Pro Bold" panose="02020702060506020403" pitchFamily="18" charset="0"/>
              </a:rPr>
              <a:t> </a:t>
            </a:r>
            <a:r>
              <a:rPr lang="en-US" sz="1600" dirty="0" err="1">
                <a:latin typeface="Adobe Garamond Pro Bold" panose="02020702060506020403" pitchFamily="18" charset="0"/>
              </a:rPr>
              <a:t>dalam</a:t>
            </a:r>
            <a:r>
              <a:rPr lang="en-US" sz="1600" dirty="0">
                <a:latin typeface="Adobe Garamond Pro Bold" panose="02020702060506020403" pitchFamily="18" charset="0"/>
              </a:rPr>
              <a:t> </a:t>
            </a:r>
            <a:r>
              <a:rPr lang="en-US" sz="1600" dirty="0" err="1">
                <a:latin typeface="Adobe Garamond Pro Bold" panose="02020702060506020403" pitchFamily="18" charset="0"/>
              </a:rPr>
              <a:t>satu</a:t>
            </a:r>
            <a:r>
              <a:rPr lang="en-US" sz="1600" dirty="0">
                <a:latin typeface="Adobe Garamond Pro Bold" panose="02020702060506020403" pitchFamily="18" charset="0"/>
              </a:rPr>
              <a:t> smart contract yang </a:t>
            </a:r>
            <a:r>
              <a:rPr lang="en-US" sz="1600" dirty="0" err="1">
                <a:latin typeface="Adobe Garamond Pro Bold" panose="02020702060506020403" pitchFamily="18" charset="0"/>
              </a:rPr>
              <a:t>dimana</a:t>
            </a:r>
            <a:r>
              <a:rPr lang="en-US" sz="1600" dirty="0">
                <a:latin typeface="Adobe Garamond Pro Bold" panose="02020702060506020403" pitchFamily="18" charset="0"/>
              </a:rPr>
              <a:t> </a:t>
            </a:r>
            <a:r>
              <a:rPr lang="en-US" sz="1600" dirty="0" err="1">
                <a:latin typeface="Adobe Garamond Pro Bold" panose="02020702060506020403" pitchFamily="18" charset="0"/>
              </a:rPr>
              <a:t>tidak</a:t>
            </a:r>
            <a:r>
              <a:rPr lang="en-US" sz="1600" dirty="0">
                <a:latin typeface="Adobe Garamond Pro Bold" panose="02020702060506020403" pitchFamily="18" charset="0"/>
              </a:rPr>
              <a:t> </a:t>
            </a:r>
            <a:r>
              <a:rPr lang="en-US" sz="1600" dirty="0" err="1">
                <a:latin typeface="Adobe Garamond Pro Bold" panose="02020702060506020403" pitchFamily="18" charset="0"/>
              </a:rPr>
              <a:t>mudah</a:t>
            </a:r>
            <a:r>
              <a:rPr lang="en-US" sz="1600" dirty="0">
                <a:latin typeface="Adobe Garamond Pro Bold" panose="02020702060506020403" pitchFamily="18" charset="0"/>
              </a:rPr>
              <a:t> </a:t>
            </a:r>
            <a:r>
              <a:rPr lang="en-US" sz="1600" dirty="0" err="1">
                <a:latin typeface="Adobe Garamond Pro Bold" panose="02020702060506020403" pitchFamily="18" charset="0"/>
              </a:rPr>
              <a:t>untuk</a:t>
            </a:r>
            <a:r>
              <a:rPr lang="en-US" sz="1600" dirty="0">
                <a:latin typeface="Adobe Garamond Pro Bold" panose="02020702060506020403" pitchFamily="18" charset="0"/>
              </a:rPr>
              <a:t> </a:t>
            </a:r>
            <a:r>
              <a:rPr lang="en-US" sz="1600" dirty="0" err="1">
                <a:latin typeface="Adobe Garamond Pro Bold" panose="02020702060506020403" pitchFamily="18" charset="0"/>
              </a:rPr>
              <a:t>diaudit</a:t>
            </a:r>
            <a:endParaRPr lang="en-US" sz="1600" dirty="0">
              <a:latin typeface="Adobe Garamond Pro Bold" panose="02020702060506020403" pitchFamily="18" charset="0"/>
            </a:endParaRPr>
          </a:p>
          <a:p>
            <a:r>
              <a:rPr lang="en-US" sz="1600" dirty="0" err="1">
                <a:latin typeface="Adobe Garamond Pro Bold" panose="02020702060506020403" pitchFamily="18" charset="0"/>
              </a:rPr>
              <a:t>Untuk</a:t>
            </a:r>
            <a:r>
              <a:rPr lang="en-US" sz="1600" dirty="0">
                <a:latin typeface="Adobe Garamond Pro Bold" panose="02020702060506020403" pitchFamily="18" charset="0"/>
              </a:rPr>
              <a:t> </a:t>
            </a:r>
            <a:r>
              <a:rPr lang="en-US" sz="1600" dirty="0" err="1">
                <a:latin typeface="Adobe Garamond Pro Bold" panose="02020702060506020403" pitchFamily="18" charset="0"/>
              </a:rPr>
              <a:t>memecahkan</a:t>
            </a:r>
            <a:r>
              <a:rPr lang="en-US" sz="1600" dirty="0">
                <a:latin typeface="Adobe Garamond Pro Bold" panose="02020702060506020403" pitchFamily="18" charset="0"/>
              </a:rPr>
              <a:t> </a:t>
            </a:r>
            <a:r>
              <a:rPr lang="en-US" sz="1600" dirty="0" err="1">
                <a:latin typeface="Adobe Garamond Pro Bold" panose="02020702060506020403" pitchFamily="18" charset="0"/>
              </a:rPr>
              <a:t>nya</a:t>
            </a:r>
            <a:r>
              <a:rPr lang="en-US" sz="1600" dirty="0">
                <a:latin typeface="Adobe Garamond Pro Bold" panose="02020702060506020403" pitchFamily="18" charset="0"/>
              </a:rPr>
              <a:t> </a:t>
            </a:r>
            <a:r>
              <a:rPr lang="en-US" sz="1600" dirty="0" err="1">
                <a:latin typeface="Adobe Garamond Pro Bold" panose="02020702060506020403" pitchFamily="18" charset="0"/>
              </a:rPr>
              <a:t>akan</a:t>
            </a:r>
            <a:r>
              <a:rPr lang="en-US" sz="1600" dirty="0">
                <a:latin typeface="Adobe Garamond Pro Bold" panose="02020702060506020403" pitchFamily="18" charset="0"/>
              </a:rPr>
              <a:t> </a:t>
            </a:r>
            <a:r>
              <a:rPr lang="en-US" sz="1600" dirty="0" err="1">
                <a:latin typeface="Adobe Garamond Pro Bold" panose="02020702060506020403" pitchFamily="18" charset="0"/>
              </a:rPr>
              <a:t>membagi</a:t>
            </a:r>
            <a:r>
              <a:rPr lang="en-US" sz="1600" dirty="0">
                <a:latin typeface="Adobe Garamond Pro Bold" panose="02020702060506020403" pitchFamily="18" charset="0"/>
              </a:rPr>
              <a:t> </a:t>
            </a:r>
            <a:r>
              <a:rPr lang="en-US" sz="1600" dirty="0" err="1">
                <a:latin typeface="Adobe Garamond Pro Bold" panose="02020702060506020403" pitchFamily="18" charset="0"/>
              </a:rPr>
              <a:t>bagian-bagian</a:t>
            </a:r>
            <a:r>
              <a:rPr lang="en-US" sz="1600" dirty="0">
                <a:latin typeface="Adobe Garamond Pro Bold" panose="02020702060506020403" pitchFamily="18" charset="0"/>
              </a:rPr>
              <a:t> yang </a:t>
            </a:r>
            <a:r>
              <a:rPr lang="en-US" sz="1600" dirty="0" err="1">
                <a:latin typeface="Adobe Garamond Pro Bold" panose="02020702060506020403" pitchFamily="18" charset="0"/>
              </a:rPr>
              <a:t>lebih</a:t>
            </a:r>
            <a:r>
              <a:rPr lang="en-US" sz="1600" dirty="0">
                <a:latin typeface="Adobe Garamond Pro Bold" panose="02020702060506020403" pitchFamily="18" charset="0"/>
              </a:rPr>
              <a:t> </a:t>
            </a:r>
            <a:r>
              <a:rPr lang="en-US" sz="1600" dirty="0" err="1">
                <a:latin typeface="Adobe Garamond Pro Bold" panose="02020702060506020403" pitchFamily="18" charset="0"/>
              </a:rPr>
              <a:t>kecil</a:t>
            </a:r>
            <a:r>
              <a:rPr lang="en-US" sz="1600" dirty="0">
                <a:latin typeface="Adobe Garamond Pro Bold" panose="02020702060506020403" pitchFamily="18" charset="0"/>
              </a:rPr>
              <a:t> dan </a:t>
            </a:r>
            <a:r>
              <a:rPr lang="en-US" sz="1600" dirty="0" err="1">
                <a:latin typeface="Adobe Garamond Pro Bold" panose="02020702060506020403" pitchFamily="18" charset="0"/>
              </a:rPr>
              <a:t>menggunakan</a:t>
            </a:r>
            <a:r>
              <a:rPr lang="en-US" sz="1600" dirty="0">
                <a:latin typeface="Adobe Garamond Pro Bold" panose="02020702060506020403" pitchFamily="18" charset="0"/>
              </a:rPr>
              <a:t> Kembali smart contract </a:t>
            </a:r>
            <a:r>
              <a:rPr lang="en-US" sz="1600" dirty="0" err="1">
                <a:latin typeface="Adobe Garamond Pro Bold" panose="02020702060506020403" pitchFamily="18" charset="0"/>
              </a:rPr>
              <a:t>nya</a:t>
            </a:r>
            <a:r>
              <a:rPr lang="en-US" sz="1600" dirty="0">
                <a:latin typeface="Adobe Garamond Pro Bold" panose="02020702060506020403" pitchFamily="18" charset="0"/>
              </a:rPr>
              <a:t> yang </a:t>
            </a:r>
            <a:r>
              <a:rPr lang="en-US" sz="1600" dirty="0" err="1">
                <a:latin typeface="Adobe Garamond Pro Bold" panose="02020702060506020403" pitchFamily="18" charset="0"/>
              </a:rPr>
              <a:t>diaudit</a:t>
            </a:r>
            <a:r>
              <a:rPr lang="en-US" sz="1600" dirty="0">
                <a:latin typeface="Adobe Garamond Pro Bold" panose="02020702060506020403" pitchFamily="18" charset="0"/>
              </a:rPr>
              <a:t> oleh </a:t>
            </a:r>
            <a:r>
              <a:rPr lang="en-US" sz="1600" dirty="0" err="1">
                <a:latin typeface="Adobe Garamond Pro Bold" panose="02020702060506020403" pitchFamily="18" charset="0"/>
              </a:rPr>
              <a:t>OpenZeppelin</a:t>
            </a:r>
            <a:r>
              <a:rPr lang="en-US" sz="1600" dirty="0">
                <a:latin typeface="Adobe Garamond Pro Bold" panose="02020702060506020403" pitchFamily="18" charset="0"/>
              </a:rPr>
              <a:t>, </a:t>
            </a:r>
            <a:r>
              <a:rPr lang="en-US" sz="1600" dirty="0" err="1">
                <a:latin typeface="Adobe Garamond Pro Bold" panose="02020702060506020403" pitchFamily="18" charset="0"/>
              </a:rPr>
              <a:t>dimana</a:t>
            </a:r>
            <a:r>
              <a:rPr lang="en-US" sz="1600" dirty="0">
                <a:latin typeface="Adobe Garamond Pro Bold" panose="02020702060506020403" pitchFamily="18" charset="0"/>
              </a:rPr>
              <a:t> </a:t>
            </a:r>
            <a:r>
              <a:rPr lang="en-US" sz="1600" dirty="0" err="1">
                <a:latin typeface="Adobe Garamond Pro Bold" panose="02020702060506020403" pitchFamily="18" charset="0"/>
              </a:rPr>
              <a:t>fungsi</a:t>
            </a:r>
            <a:r>
              <a:rPr lang="en-US" sz="1600" dirty="0">
                <a:latin typeface="Adobe Garamond Pro Bold" panose="02020702060506020403" pitchFamily="18" charset="0"/>
              </a:rPr>
              <a:t> </a:t>
            </a:r>
            <a:r>
              <a:rPr lang="en-US" sz="1600" dirty="0" err="1">
                <a:latin typeface="Adobe Garamond Pro Bold" panose="02020702060506020403" pitchFamily="18" charset="0"/>
              </a:rPr>
              <a:t>openzeppelin</a:t>
            </a:r>
            <a:r>
              <a:rPr lang="en-US" sz="1600" dirty="0">
                <a:latin typeface="Adobe Garamond Pro Bold" panose="02020702060506020403" pitchFamily="18" charset="0"/>
              </a:rPr>
              <a:t> </a:t>
            </a:r>
            <a:r>
              <a:rPr lang="en-US" sz="1600" dirty="0" err="1">
                <a:latin typeface="Adobe Garamond Pro Bold" panose="02020702060506020403" pitchFamily="18" charset="0"/>
              </a:rPr>
              <a:t>initidak</a:t>
            </a:r>
            <a:r>
              <a:rPr lang="en-US" sz="1600" dirty="0">
                <a:latin typeface="Adobe Garamond Pro Bold" panose="02020702060506020403" pitchFamily="18" charset="0"/>
              </a:rPr>
              <a:t> </a:t>
            </a:r>
            <a:r>
              <a:rPr lang="en-US" sz="1600" dirty="0" err="1">
                <a:latin typeface="Adobe Garamond Pro Bold" panose="02020702060506020403" pitchFamily="18" charset="0"/>
              </a:rPr>
              <a:t>memiliki</a:t>
            </a:r>
            <a:r>
              <a:rPr lang="en-US" sz="1600" dirty="0">
                <a:latin typeface="Adobe Garamond Pro Bold" panose="02020702060506020403" pitchFamily="18" charset="0"/>
              </a:rPr>
              <a:t> </a:t>
            </a:r>
            <a:r>
              <a:rPr lang="en-US" sz="1600" dirty="0" err="1">
                <a:latin typeface="Adobe Garamond Pro Bold" panose="02020702060506020403" pitchFamily="18" charset="0"/>
              </a:rPr>
              <a:t>si</a:t>
            </a:r>
            <a:r>
              <a:rPr lang="en-US" sz="1600" dirty="0">
                <a:latin typeface="Adobe Garamond Pro Bold" panose="02020702060506020403" pitchFamily="18" charset="0"/>
              </a:rPr>
              <a:t> owner() </a:t>
            </a:r>
            <a:r>
              <a:rPr lang="en-US" sz="1600" dirty="0" err="1">
                <a:latin typeface="Adobe Garamond Pro Bold" panose="02020702060506020403" pitchFamily="18" charset="0"/>
              </a:rPr>
              <a:t>maka</a:t>
            </a:r>
            <a:r>
              <a:rPr lang="en-US" sz="1600" dirty="0">
                <a:latin typeface="Adobe Garamond Pro Bold" panose="02020702060506020403" pitchFamily="18" charset="0"/>
              </a:rPr>
              <a:t> </a:t>
            </a:r>
            <a:r>
              <a:rPr lang="en-US" sz="1600" dirty="0" err="1">
                <a:latin typeface="Adobe Garamond Pro Bold" panose="02020702060506020403" pitchFamily="18" charset="0"/>
              </a:rPr>
              <a:t>kita</a:t>
            </a:r>
            <a:r>
              <a:rPr lang="en-US" sz="1600" dirty="0">
                <a:latin typeface="Adobe Garamond Pro Bold" panose="02020702060506020403" pitchFamily="18" charset="0"/>
              </a:rPr>
              <a:t> </a:t>
            </a:r>
            <a:r>
              <a:rPr lang="en-US" sz="1600" dirty="0" err="1">
                <a:latin typeface="Adobe Garamond Pro Bold" panose="02020702060506020403" pitchFamily="18" charset="0"/>
              </a:rPr>
              <a:t>harus</a:t>
            </a:r>
            <a:r>
              <a:rPr lang="en-US" sz="1600" dirty="0">
                <a:latin typeface="Adobe Garamond Pro Bold" panose="02020702060506020403" pitchFamily="18" charset="0"/>
              </a:rPr>
              <a:t> </a:t>
            </a:r>
            <a:r>
              <a:rPr lang="en-US" sz="1600" dirty="0" err="1">
                <a:latin typeface="Adobe Garamond Pro Bold" panose="02020702060506020403" pitchFamily="18" charset="0"/>
              </a:rPr>
              <a:t>membuat</a:t>
            </a:r>
            <a:r>
              <a:rPr lang="en-US" sz="1600" dirty="0">
                <a:latin typeface="Adobe Garamond Pro Bold" panose="02020702060506020403" pitchFamily="18" charset="0"/>
              </a:rPr>
              <a:t> </a:t>
            </a:r>
            <a:r>
              <a:rPr lang="en-US" sz="1600" dirty="0" err="1">
                <a:latin typeface="Adobe Garamond Pro Bold" panose="02020702060506020403" pitchFamily="18" charset="0"/>
              </a:rPr>
              <a:t>pemilik</a:t>
            </a:r>
            <a:r>
              <a:rPr lang="en-US" sz="1600" dirty="0">
                <a:latin typeface="Adobe Garamond Pro Bold" panose="02020702060506020403" pitchFamily="18" charset="0"/>
              </a:rPr>
              <a:t>() </a:t>
            </a:r>
            <a:r>
              <a:rPr lang="en-US" sz="1600" dirty="0" err="1">
                <a:latin typeface="Adobe Garamond Pro Bold" panose="02020702060506020403" pitchFamily="18" charset="0"/>
              </a:rPr>
              <a:t>sebagai</a:t>
            </a:r>
            <a:r>
              <a:rPr lang="en-US" sz="1600" dirty="0">
                <a:latin typeface="Adobe Garamond Pro Bold" panose="02020702060506020403" pitchFamily="18" charset="0"/>
              </a:rPr>
              <a:t> </a:t>
            </a:r>
            <a:r>
              <a:rPr lang="en-US" sz="1600" dirty="0" err="1">
                <a:latin typeface="Adobe Garamond Pro Bold" panose="02020702060506020403" pitchFamily="18" charset="0"/>
              </a:rPr>
              <a:t>fungsi</a:t>
            </a:r>
            <a:r>
              <a:rPr lang="en-US" sz="1600" dirty="0">
                <a:latin typeface="Adobe Garamond Pro Bold" panose="02020702060506020403" pitchFamily="18" charset="0"/>
              </a:rPr>
              <a:t> </a:t>
            </a:r>
            <a:r>
              <a:rPr lang="en-US" sz="1600" dirty="0" err="1">
                <a:latin typeface="Adobe Garamond Pro Bold" panose="02020702060506020403" pitchFamily="18" charset="0"/>
              </a:rPr>
              <a:t>kontrak</a:t>
            </a:r>
            <a:r>
              <a:rPr lang="en-US" sz="1600" dirty="0">
                <a:latin typeface="Adobe Garamond Pro Bold" panose="02020702060506020403" pitchFamily="18" charset="0"/>
              </a:rPr>
              <a:t> </a:t>
            </a:r>
            <a:r>
              <a:rPr lang="en-US" sz="1600" dirty="0" err="1">
                <a:latin typeface="Adobe Garamond Pro Bold" panose="02020702060506020403" pitchFamily="18" charset="0"/>
              </a:rPr>
              <a:t>Ownable.sol</a:t>
            </a:r>
            <a:endParaRPr lang="en-ID" sz="1600" dirty="0">
              <a:latin typeface="Adobe Garamond Pro Bold" panose="02020702060506020403" pitchFamily="18" charset="0"/>
            </a:endParaRPr>
          </a:p>
        </p:txBody>
      </p:sp>
    </p:spTree>
    <p:extLst>
      <p:ext uri="{BB962C8B-B14F-4D97-AF65-F5344CB8AC3E}">
        <p14:creationId xmlns:p14="http://schemas.microsoft.com/office/powerpoint/2010/main" val="112580630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0276F6E-6572-4F23-B681-E4C2ED78D60E}"/>
              </a:ext>
            </a:extLst>
          </p:cNvPr>
          <p:cNvPicPr>
            <a:picLocks noChangeAspect="1"/>
          </p:cNvPicPr>
          <p:nvPr/>
        </p:nvPicPr>
        <p:blipFill rotWithShape="1">
          <a:blip r:embed="rId2"/>
          <a:srcRect l="3883"/>
          <a:stretch/>
        </p:blipFill>
        <p:spPr>
          <a:xfrm>
            <a:off x="152400" y="130360"/>
            <a:ext cx="5194300" cy="3846440"/>
          </a:xfrm>
          <a:prstGeom prst="rect">
            <a:avLst/>
          </a:prstGeom>
        </p:spPr>
      </p:pic>
      <p:sp>
        <p:nvSpPr>
          <p:cNvPr id="4" name="TextBox 3">
            <a:extLst>
              <a:ext uri="{FF2B5EF4-FFF2-40B4-BE49-F238E27FC236}">
                <a16:creationId xmlns:a16="http://schemas.microsoft.com/office/drawing/2014/main" id="{BBB24731-42A3-479F-9F47-3FAA22FF3916}"/>
              </a:ext>
            </a:extLst>
          </p:cNvPr>
          <p:cNvSpPr txBox="1"/>
          <p:nvPr/>
        </p:nvSpPr>
        <p:spPr>
          <a:xfrm>
            <a:off x="5394325" y="1166700"/>
            <a:ext cx="3597275" cy="3139321"/>
          </a:xfrm>
          <a:prstGeom prst="rect">
            <a:avLst/>
          </a:prstGeom>
          <a:noFill/>
        </p:spPr>
        <p:txBody>
          <a:bodyPr wrap="square">
            <a:spAutoFit/>
          </a:bodyPr>
          <a:lstStyle/>
          <a:p>
            <a:r>
              <a:rPr lang="en-US" dirty="0">
                <a:latin typeface="Adobe Garamond Pro Bold" panose="02020702060506020403" pitchFamily="18" charset="0"/>
              </a:rPr>
              <a:t>Permission: add allowances for external roles</a:t>
            </a:r>
          </a:p>
          <a:p>
            <a:endParaRPr lang="en-US" dirty="0">
              <a:latin typeface="Adobe Garamond Pro Bold" panose="02020702060506020403" pitchFamily="18" charset="0"/>
            </a:endParaRPr>
          </a:p>
          <a:p>
            <a:r>
              <a:rPr lang="en-US" dirty="0">
                <a:latin typeface="Adobe Garamond Pro Bold" panose="02020702060506020403" pitchFamily="18" charset="0"/>
              </a:rPr>
              <a:t>Pada Langkah </a:t>
            </a:r>
            <a:r>
              <a:rPr lang="en-US" dirty="0" err="1">
                <a:latin typeface="Adobe Garamond Pro Bold" panose="02020702060506020403" pitchFamily="18" charset="0"/>
              </a:rPr>
              <a:t>ini</a:t>
            </a:r>
            <a:r>
              <a:rPr lang="en-US" dirty="0">
                <a:latin typeface="Adobe Garamond Pro Bold" panose="02020702060506020403" pitchFamily="18" charset="0"/>
              </a:rPr>
              <a:t> </a:t>
            </a:r>
            <a:r>
              <a:rPr lang="en-US" dirty="0" err="1">
                <a:latin typeface="Adobe Garamond Pro Bold" panose="02020702060506020403" pitchFamily="18" charset="0"/>
              </a:rPr>
              <a:t>kita</a:t>
            </a:r>
            <a:r>
              <a:rPr lang="en-US" dirty="0">
                <a:latin typeface="Adobe Garamond Pro Bold" panose="02020702060506020403" pitchFamily="18" charset="0"/>
              </a:rPr>
              <a:t> </a:t>
            </a:r>
            <a:r>
              <a:rPr lang="en-US" dirty="0" err="1">
                <a:latin typeface="Adobe Garamond Pro Bold" panose="02020702060506020403" pitchFamily="18" charset="0"/>
              </a:rPr>
              <a:t>menambahkan</a:t>
            </a:r>
            <a:r>
              <a:rPr lang="en-US" dirty="0">
                <a:latin typeface="Adobe Garamond Pro Bold" panose="02020702060506020403" pitchFamily="18" charset="0"/>
              </a:rPr>
              <a:t> </a:t>
            </a:r>
            <a:r>
              <a:rPr lang="en-US" dirty="0" err="1">
                <a:latin typeface="Adobe Garamond Pro Bold" panose="02020702060506020403" pitchFamily="18" charset="0"/>
              </a:rPr>
              <a:t>pemetaan</a:t>
            </a:r>
            <a:r>
              <a:rPr lang="en-US" dirty="0">
                <a:latin typeface="Adobe Garamond Pro Bold" panose="02020702060506020403" pitchFamily="18" charset="0"/>
              </a:rPr>
              <a:t> </a:t>
            </a:r>
            <a:r>
              <a:rPr lang="en-US" dirty="0" err="1">
                <a:latin typeface="Adobe Garamond Pro Bold" panose="02020702060506020403" pitchFamily="18" charset="0"/>
              </a:rPr>
              <a:t>sehingga</a:t>
            </a:r>
            <a:r>
              <a:rPr lang="en-US" dirty="0">
                <a:latin typeface="Adobe Garamond Pro Bold" panose="02020702060506020403" pitchFamily="18" charset="0"/>
              </a:rPr>
              <a:t> </a:t>
            </a:r>
            <a:r>
              <a:rPr lang="en-US" dirty="0" err="1">
                <a:latin typeface="Adobe Garamond Pro Bold" panose="02020702060506020403" pitchFamily="18" charset="0"/>
              </a:rPr>
              <a:t>kita</a:t>
            </a:r>
            <a:r>
              <a:rPr lang="en-US" dirty="0">
                <a:latin typeface="Adobe Garamond Pro Bold" panose="02020702060506020403" pitchFamily="18" charset="0"/>
              </a:rPr>
              <a:t> </a:t>
            </a:r>
            <a:r>
              <a:rPr lang="en-US" dirty="0" err="1">
                <a:latin typeface="Adobe Garamond Pro Bold" panose="02020702060506020403" pitchFamily="18" charset="0"/>
              </a:rPr>
              <a:t>dapat</a:t>
            </a:r>
            <a:r>
              <a:rPr lang="en-US" dirty="0">
                <a:latin typeface="Adobe Garamond Pro Bold" panose="02020702060506020403" pitchFamily="18" charset="0"/>
              </a:rPr>
              <a:t> </a:t>
            </a:r>
            <a:r>
              <a:rPr lang="en-US" dirty="0" err="1">
                <a:latin typeface="Adobe Garamond Pro Bold" panose="02020702060506020403" pitchFamily="18" charset="0"/>
              </a:rPr>
              <a:t>menyimpan</a:t>
            </a:r>
            <a:r>
              <a:rPr lang="en-US" dirty="0">
                <a:latin typeface="Adobe Garamond Pro Bold" panose="02020702060506020403" pitchFamily="18" charset="0"/>
              </a:rPr>
              <a:t> </a:t>
            </a:r>
            <a:r>
              <a:rPr lang="en-US" dirty="0" err="1">
                <a:latin typeface="Adobe Garamond Pro Bold" panose="02020702060506020403" pitchFamily="18" charset="0"/>
              </a:rPr>
              <a:t>alamat</a:t>
            </a:r>
            <a:r>
              <a:rPr lang="en-US" dirty="0">
                <a:latin typeface="Adobe Garamond Pro Bold" panose="02020702060506020403" pitchFamily="18" charset="0"/>
              </a:rPr>
              <a:t>=&gt;</a:t>
            </a:r>
            <a:r>
              <a:rPr lang="en-US" dirty="0" err="1">
                <a:latin typeface="Adobe Garamond Pro Bold" panose="02020702060506020403" pitchFamily="18" charset="0"/>
              </a:rPr>
              <a:t>jumlah</a:t>
            </a:r>
            <a:r>
              <a:rPr lang="en-US" dirty="0">
                <a:latin typeface="Adobe Garamond Pro Bold" panose="02020702060506020403" pitchFamily="18" charset="0"/>
              </a:rPr>
              <a:t> </a:t>
            </a:r>
            <a:r>
              <a:rPr lang="en-US" dirty="0" err="1">
                <a:latin typeface="Adobe Garamond Pro Bold" panose="02020702060506020403" pitchFamily="18" charset="0"/>
              </a:rPr>
              <a:t>uint</a:t>
            </a:r>
            <a:r>
              <a:rPr lang="en-US" dirty="0">
                <a:latin typeface="Adobe Garamond Pro Bold" panose="02020702060506020403" pitchFamily="18" charset="0"/>
              </a:rPr>
              <a:t>, </a:t>
            </a:r>
            <a:r>
              <a:rPr lang="en-US" dirty="0" err="1">
                <a:latin typeface="Adobe Garamond Pro Bold" panose="02020702060506020403" pitchFamily="18" charset="0"/>
              </a:rPr>
              <a:t>tersebut</a:t>
            </a:r>
            <a:r>
              <a:rPr lang="en-US" dirty="0">
                <a:latin typeface="Adobe Garamond Pro Bold" panose="02020702060506020403" pitchFamily="18" charset="0"/>
              </a:rPr>
              <a:t> </a:t>
            </a:r>
            <a:r>
              <a:rPr lang="en-US" dirty="0" err="1">
                <a:latin typeface="Adobe Garamond Pro Bold" panose="02020702060506020403" pitchFamily="18" charset="0"/>
              </a:rPr>
              <a:t>akan</a:t>
            </a:r>
            <a:r>
              <a:rPr lang="en-US" dirty="0">
                <a:latin typeface="Adobe Garamond Pro Bold" panose="02020702060506020403" pitchFamily="18" charset="0"/>
              </a:rPr>
              <a:t> </a:t>
            </a:r>
            <a:r>
              <a:rPr lang="en-US" dirty="0" err="1">
                <a:latin typeface="Adobe Garamond Pro Bold" panose="02020702060506020403" pitchFamily="18" charset="0"/>
              </a:rPr>
              <a:t>seperti</a:t>
            </a:r>
            <a:r>
              <a:rPr lang="en-US" dirty="0">
                <a:latin typeface="Adobe Garamond Pro Bold" panose="02020702060506020403" pitchFamily="18" charset="0"/>
              </a:rPr>
              <a:t> array yang </a:t>
            </a:r>
            <a:r>
              <a:rPr lang="en-US" dirty="0" err="1">
                <a:latin typeface="Adobe Garamond Pro Bold" panose="02020702060506020403" pitchFamily="18" charset="0"/>
              </a:rPr>
              <a:t>menyimpan</a:t>
            </a:r>
            <a:r>
              <a:rPr lang="en-US" dirty="0">
                <a:latin typeface="Adobe Garamond Pro Bold" panose="02020702060506020403" pitchFamily="18" charset="0"/>
              </a:rPr>
              <a:t> [0x12345…] </a:t>
            </a:r>
            <a:r>
              <a:rPr lang="en-US" dirty="0" err="1">
                <a:latin typeface="Adobe Garamond Pro Bold" panose="02020702060506020403" pitchFamily="18" charset="0"/>
              </a:rPr>
              <a:t>alamat,ke</a:t>
            </a:r>
            <a:r>
              <a:rPr lang="en-US" dirty="0">
                <a:latin typeface="Adobe Garamond Pro Bold" panose="02020702060506020403" pitchFamily="18" charset="0"/>
              </a:rPr>
              <a:t> </a:t>
            </a:r>
            <a:r>
              <a:rPr lang="en-US" dirty="0" err="1">
                <a:latin typeface="Adobe Garamond Pro Bold" panose="02020702060506020403" pitchFamily="18" charset="0"/>
              </a:rPr>
              <a:t>nomor</a:t>
            </a:r>
            <a:r>
              <a:rPr lang="en-US" dirty="0">
                <a:latin typeface="Adobe Garamond Pro Bold" panose="02020702060506020403" pitchFamily="18" charset="0"/>
              </a:rPr>
              <a:t> </a:t>
            </a:r>
            <a:r>
              <a:rPr lang="en-US" dirty="0" err="1">
                <a:latin typeface="Adobe Garamond Pro Bold" panose="02020702060506020403" pitchFamily="18" charset="0"/>
              </a:rPr>
              <a:t>tertentu</a:t>
            </a:r>
            <a:r>
              <a:rPr lang="en-US" dirty="0">
                <a:latin typeface="Adobe Garamond Pro Bold" panose="02020702060506020403" pitchFamily="18" charset="0"/>
              </a:rPr>
              <a:t>. Jadi </a:t>
            </a:r>
            <a:r>
              <a:rPr lang="en-US" dirty="0" err="1">
                <a:latin typeface="Adobe Garamond Pro Bold" panose="02020702060506020403" pitchFamily="18" charset="0"/>
              </a:rPr>
              <a:t>kita</a:t>
            </a:r>
            <a:r>
              <a:rPr lang="en-US" dirty="0">
                <a:latin typeface="Adobe Garamond Pro Bold" panose="02020702060506020403" pitchFamily="18" charset="0"/>
              </a:rPr>
              <a:t> </a:t>
            </a:r>
            <a:r>
              <a:rPr lang="en-US" dirty="0" err="1">
                <a:latin typeface="Adobe Garamond Pro Bold" panose="02020702060506020403" pitchFamily="18" charset="0"/>
              </a:rPr>
              <a:t>tahu</a:t>
            </a:r>
            <a:r>
              <a:rPr lang="en-US" dirty="0">
                <a:latin typeface="Adobe Garamond Pro Bold" panose="02020702060506020403" pitchFamily="18" charset="0"/>
              </a:rPr>
              <a:t> </a:t>
            </a:r>
            <a:r>
              <a:rPr lang="en-US" dirty="0" err="1">
                <a:latin typeface="Adobe Garamond Pro Bold" panose="02020702060506020403" pitchFamily="18" charset="0"/>
              </a:rPr>
              <a:t>beberapa</a:t>
            </a:r>
            <a:r>
              <a:rPr lang="en-US" dirty="0">
                <a:latin typeface="Adobe Garamond Pro Bold" panose="02020702060506020403" pitchFamily="18" charset="0"/>
              </a:rPr>
              <a:t> </a:t>
            </a:r>
            <a:r>
              <a:rPr lang="en-US" dirty="0" err="1">
                <a:latin typeface="Adobe Garamond Pro Bold" panose="02020702060506020403" pitchFamily="18" charset="0"/>
              </a:rPr>
              <a:t>banyak</a:t>
            </a:r>
            <a:r>
              <a:rPr lang="en-US" dirty="0">
                <a:latin typeface="Adobe Garamond Pro Bold" panose="02020702060506020403" pitchFamily="18" charset="0"/>
              </a:rPr>
              <a:t> yang </a:t>
            </a:r>
            <a:r>
              <a:rPr lang="en-US" dirty="0" err="1">
                <a:latin typeface="Adobe Garamond Pro Bold" panose="02020702060506020403" pitchFamily="18" charset="0"/>
              </a:rPr>
              <a:t>bisa</a:t>
            </a:r>
            <a:r>
              <a:rPr lang="en-US" dirty="0">
                <a:latin typeface="Adobe Garamond Pro Bold" panose="02020702060506020403" pitchFamily="18" charset="0"/>
              </a:rPr>
              <a:t> </a:t>
            </a:r>
            <a:r>
              <a:rPr lang="en-US" dirty="0" err="1">
                <a:latin typeface="Adobe Garamond Pro Bold" panose="02020702060506020403" pitchFamily="18" charset="0"/>
              </a:rPr>
              <a:t>ditarik</a:t>
            </a:r>
            <a:r>
              <a:rPr lang="en-US" dirty="0">
                <a:latin typeface="Adobe Garamond Pro Bold" panose="02020702060506020403" pitchFamily="18" charset="0"/>
              </a:rPr>
              <a:t> oleh </a:t>
            </a:r>
            <a:r>
              <a:rPr lang="en-US" dirty="0" err="1">
                <a:latin typeface="Adobe Garamond Pro Bold" panose="02020702060506020403" pitchFamily="18" charset="0"/>
              </a:rPr>
              <a:t>seseorang</a:t>
            </a:r>
            <a:r>
              <a:rPr lang="en-US" dirty="0">
                <a:latin typeface="Adobe Garamond Pro Bold" panose="02020702060506020403" pitchFamily="18" charset="0"/>
              </a:rPr>
              <a:t> </a:t>
            </a:r>
            <a:endParaRPr lang="en-ID" dirty="0">
              <a:latin typeface="Adobe Garamond Pro Bold" panose="02020702060506020403" pitchFamily="18" charset="0"/>
            </a:endParaRPr>
          </a:p>
        </p:txBody>
      </p:sp>
    </p:spTree>
    <p:extLst>
      <p:ext uri="{BB962C8B-B14F-4D97-AF65-F5344CB8AC3E}">
        <p14:creationId xmlns:p14="http://schemas.microsoft.com/office/powerpoint/2010/main" val="112005931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77DC707-E9D9-4D00-AFF4-250B23D8975A}"/>
              </a:ext>
            </a:extLst>
          </p:cNvPr>
          <p:cNvPicPr>
            <a:picLocks noChangeAspect="1"/>
          </p:cNvPicPr>
          <p:nvPr/>
        </p:nvPicPr>
        <p:blipFill>
          <a:blip r:embed="rId2"/>
          <a:stretch>
            <a:fillRect/>
          </a:stretch>
        </p:blipFill>
        <p:spPr>
          <a:xfrm>
            <a:off x="880547" y="2184261"/>
            <a:ext cx="7382905" cy="1981477"/>
          </a:xfrm>
          <a:prstGeom prst="rect">
            <a:avLst/>
          </a:prstGeom>
        </p:spPr>
      </p:pic>
      <p:sp>
        <p:nvSpPr>
          <p:cNvPr id="4" name="TextBox 3">
            <a:extLst>
              <a:ext uri="{FF2B5EF4-FFF2-40B4-BE49-F238E27FC236}">
                <a16:creationId xmlns:a16="http://schemas.microsoft.com/office/drawing/2014/main" id="{5FD1B735-557B-4CF5-B877-87460DF670FA}"/>
              </a:ext>
            </a:extLst>
          </p:cNvPr>
          <p:cNvSpPr txBox="1"/>
          <p:nvPr/>
        </p:nvSpPr>
        <p:spPr>
          <a:xfrm>
            <a:off x="2530474" y="1404580"/>
            <a:ext cx="3806826" cy="646331"/>
          </a:xfrm>
          <a:prstGeom prst="rect">
            <a:avLst/>
          </a:prstGeom>
          <a:noFill/>
        </p:spPr>
        <p:txBody>
          <a:bodyPr wrap="square">
            <a:spAutoFit/>
          </a:bodyPr>
          <a:lstStyle/>
          <a:p>
            <a:pPr algn="ctr"/>
            <a:r>
              <a:rPr lang="en-US" sz="1800" b="0" i="0" u="none" strike="noStrike" baseline="0" dirty="0">
                <a:latin typeface="Adobe Garamond Pro Bold" panose="02020702060506020403" pitchFamily="18" charset="0"/>
              </a:rPr>
              <a:t>Improve/Fix Allowance to avoid Double-Spending</a:t>
            </a:r>
            <a:endParaRPr lang="en-ID" dirty="0">
              <a:latin typeface="Adobe Garamond Pro Bold" panose="02020702060506020403" pitchFamily="18" charset="0"/>
            </a:endParaRPr>
          </a:p>
        </p:txBody>
      </p:sp>
    </p:spTree>
    <p:extLst>
      <p:ext uri="{BB962C8B-B14F-4D97-AF65-F5344CB8AC3E}">
        <p14:creationId xmlns:p14="http://schemas.microsoft.com/office/powerpoint/2010/main" val="35318766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2997BE7-2F96-43ED-9D4F-A25074C72128}"/>
              </a:ext>
            </a:extLst>
          </p:cNvPr>
          <p:cNvPicPr>
            <a:picLocks noChangeAspect="1"/>
          </p:cNvPicPr>
          <p:nvPr/>
        </p:nvPicPr>
        <p:blipFill rotWithShape="1">
          <a:blip r:embed="rId3"/>
          <a:srcRect t="12803" r="2" b="17464"/>
          <a:stretch/>
        </p:blipFill>
        <p:spPr>
          <a:xfrm>
            <a:off x="482504" y="482598"/>
            <a:ext cx="2663934" cy="2030097"/>
          </a:xfrm>
          <a:prstGeom prst="rect">
            <a:avLst/>
          </a:prstGeom>
        </p:spPr>
      </p:pic>
      <p:pic>
        <p:nvPicPr>
          <p:cNvPr id="4" name="Picture 3">
            <a:extLst>
              <a:ext uri="{FF2B5EF4-FFF2-40B4-BE49-F238E27FC236}">
                <a16:creationId xmlns:a16="http://schemas.microsoft.com/office/drawing/2014/main" id="{9031005B-1D4B-4E8D-A443-DECD7334A3B2}"/>
              </a:ext>
            </a:extLst>
          </p:cNvPr>
          <p:cNvPicPr>
            <a:picLocks noChangeAspect="1"/>
          </p:cNvPicPr>
          <p:nvPr/>
        </p:nvPicPr>
        <p:blipFill rotWithShape="1">
          <a:blip r:embed="rId4"/>
          <a:srcRect l="9883" r="14992"/>
          <a:stretch/>
        </p:blipFill>
        <p:spPr>
          <a:xfrm>
            <a:off x="482504" y="2633345"/>
            <a:ext cx="2663934" cy="2030095"/>
          </a:xfrm>
          <a:prstGeom prst="rect">
            <a:avLst/>
          </a:prstGeom>
        </p:spPr>
      </p:pic>
      <p:sp>
        <p:nvSpPr>
          <p:cNvPr id="8" name="Content Placeholder 2">
            <a:extLst>
              <a:ext uri="{FF2B5EF4-FFF2-40B4-BE49-F238E27FC236}">
                <a16:creationId xmlns:a16="http://schemas.microsoft.com/office/drawing/2014/main" id="{8E23252D-969C-4FC1-AFC1-23DDE2928BAC}"/>
              </a:ext>
            </a:extLst>
          </p:cNvPr>
          <p:cNvSpPr txBox="1">
            <a:spLocks/>
          </p:cNvSpPr>
          <p:nvPr/>
        </p:nvSpPr>
        <p:spPr>
          <a:xfrm>
            <a:off x="3859620" y="1371600"/>
            <a:ext cx="4483554" cy="2899536"/>
          </a:xfrm>
          <a:prstGeom prst="rect">
            <a:avLst/>
          </a:prstGeom>
        </p:spPr>
        <p:txBody>
          <a:bodyPr vert="horz" lIns="91440" tIns="45720" rIns="91440" bIns="45720" rtlCol="0" anchor="ct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457200">
              <a:lnSpc>
                <a:spcPct val="90000"/>
              </a:lnSpc>
              <a:spcAft>
                <a:spcPts val="600"/>
              </a:spcAft>
              <a:buClr>
                <a:srgbClr val="3C7FD8"/>
              </a:buClr>
              <a:buSzPct val="70000"/>
              <a:buFont typeface="Wingdings 2" charset="2"/>
            </a:pPr>
            <a:r>
              <a:rPr lang="en-US" sz="27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10. Maka hasil nya seperti ini. Maaf karena jadi error mungkin jaringan saya bermasalah, tapi jika berhasil akan seperti gambar kedua dibawah ini.</a:t>
            </a:r>
          </a:p>
          <a:p>
            <a:pPr defTabSz="457200">
              <a:lnSpc>
                <a:spcPct val="90000"/>
              </a:lnSpc>
              <a:spcAft>
                <a:spcPts val="600"/>
              </a:spcAft>
              <a:buClr>
                <a:srgbClr val="3C7FD8"/>
              </a:buClr>
              <a:buSzPct val="70000"/>
              <a:buFont typeface="Wingdings 2" charset="2"/>
            </a:pPr>
            <a:endParaRPr lang="en-US" sz="27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a:p>
            <a:pPr marL="1339850" defTabSz="457200">
              <a:lnSpc>
                <a:spcPct val="90000"/>
              </a:lnSpc>
              <a:spcAft>
                <a:spcPts val="600"/>
              </a:spcAft>
              <a:buClr>
                <a:srgbClr val="3C7FD8"/>
              </a:buClr>
              <a:buSzPct val="70000"/>
              <a:buFont typeface="Wingdings 2" charset="2"/>
            </a:pPr>
            <a:endParaRPr lang="en-US" sz="27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p:txBody>
      </p:sp>
    </p:spTree>
    <p:extLst>
      <p:ext uri="{BB962C8B-B14F-4D97-AF65-F5344CB8AC3E}">
        <p14:creationId xmlns:p14="http://schemas.microsoft.com/office/powerpoint/2010/main" val="76146824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FFF1F23-4601-4438-B0DA-CA085845298E}"/>
              </a:ext>
            </a:extLst>
          </p:cNvPr>
          <p:cNvPicPr>
            <a:picLocks noChangeAspect="1"/>
          </p:cNvPicPr>
          <p:nvPr/>
        </p:nvPicPr>
        <p:blipFill rotWithShape="1">
          <a:blip r:embed="rId2"/>
          <a:srcRect l="912" r="8643" b="7010"/>
          <a:stretch/>
        </p:blipFill>
        <p:spPr>
          <a:xfrm>
            <a:off x="203200" y="132255"/>
            <a:ext cx="5112657" cy="3222359"/>
          </a:xfrm>
          <a:prstGeom prst="rect">
            <a:avLst/>
          </a:prstGeom>
        </p:spPr>
      </p:pic>
      <p:sp>
        <p:nvSpPr>
          <p:cNvPr id="4" name="TextBox 3">
            <a:extLst>
              <a:ext uri="{FF2B5EF4-FFF2-40B4-BE49-F238E27FC236}">
                <a16:creationId xmlns:a16="http://schemas.microsoft.com/office/drawing/2014/main" id="{36E5DEAC-BBFD-43F8-9759-6D1A680A17D5}"/>
              </a:ext>
            </a:extLst>
          </p:cNvPr>
          <p:cNvSpPr txBox="1"/>
          <p:nvPr/>
        </p:nvSpPr>
        <p:spPr>
          <a:xfrm>
            <a:off x="5268687" y="934991"/>
            <a:ext cx="3875314" cy="2031325"/>
          </a:xfrm>
          <a:prstGeom prst="rect">
            <a:avLst/>
          </a:prstGeom>
          <a:noFill/>
        </p:spPr>
        <p:txBody>
          <a:bodyPr wrap="square">
            <a:spAutoFit/>
          </a:bodyPr>
          <a:lstStyle/>
          <a:p>
            <a:r>
              <a:rPr lang="en-US" sz="2400" dirty="0">
                <a:latin typeface="Adobe Garamond Pro Bold" panose="02020702060506020403" pitchFamily="18" charset="0"/>
              </a:rPr>
              <a:t>Improve smart contract structure</a:t>
            </a:r>
          </a:p>
          <a:p>
            <a:endParaRPr lang="en-US" sz="2400" dirty="0">
              <a:latin typeface="Adobe Garamond Pro Bold" panose="02020702060506020403" pitchFamily="18" charset="0"/>
            </a:endParaRPr>
          </a:p>
          <a:p>
            <a:r>
              <a:rPr lang="en-US" dirty="0">
                <a:latin typeface="Adobe Garamond Pro Bold" panose="02020702060506020403" pitchFamily="18" charset="0"/>
              </a:rPr>
              <a:t>Pada </a:t>
            </a:r>
            <a:r>
              <a:rPr lang="en-US" dirty="0" err="1">
                <a:latin typeface="Adobe Garamond Pro Bold" panose="02020702060506020403" pitchFamily="18" charset="0"/>
              </a:rPr>
              <a:t>kedua</a:t>
            </a:r>
            <a:r>
              <a:rPr lang="en-US" dirty="0">
                <a:latin typeface="Adobe Garamond Pro Bold" panose="02020702060506020403" pitchFamily="18" charset="0"/>
              </a:rPr>
              <a:t> </a:t>
            </a:r>
            <a:r>
              <a:rPr lang="en-US" dirty="0" err="1">
                <a:latin typeface="Adobe Garamond Pro Bold" panose="02020702060506020403" pitchFamily="18" charset="0"/>
              </a:rPr>
              <a:t>kontrak</a:t>
            </a:r>
            <a:r>
              <a:rPr lang="en-US" dirty="0">
                <a:latin typeface="Adobe Garamond Pro Bold" panose="02020702060506020403" pitchFamily="18" charset="0"/>
              </a:rPr>
              <a:t> </a:t>
            </a:r>
            <a:r>
              <a:rPr lang="en-US" dirty="0" err="1">
                <a:latin typeface="Adobe Garamond Pro Bold" panose="02020702060506020403" pitchFamily="18" charset="0"/>
              </a:rPr>
              <a:t>ini</a:t>
            </a:r>
            <a:r>
              <a:rPr lang="en-US" dirty="0">
                <a:latin typeface="Adobe Garamond Pro Bold" panose="02020702060506020403" pitchFamily="18" charset="0"/>
              </a:rPr>
              <a:t> </a:t>
            </a:r>
            <a:r>
              <a:rPr lang="en-US" dirty="0" err="1">
                <a:latin typeface="Adobe Garamond Pro Bold" panose="02020702060506020403" pitchFamily="18" charset="0"/>
              </a:rPr>
              <a:t>masih</a:t>
            </a:r>
            <a:r>
              <a:rPr lang="en-US" dirty="0">
                <a:latin typeface="Adobe Garamond Pro Bold" panose="02020702060506020403" pitchFamily="18" charset="0"/>
              </a:rPr>
              <a:t> di </a:t>
            </a:r>
            <a:r>
              <a:rPr lang="en-US" dirty="0" err="1">
                <a:latin typeface="Adobe Garamond Pro Bold" panose="02020702060506020403" pitchFamily="18" charset="0"/>
              </a:rPr>
              <a:t>dalam</a:t>
            </a:r>
            <a:r>
              <a:rPr lang="en-US" dirty="0">
                <a:latin typeface="Adobe Garamond Pro Bold" panose="02020702060506020403" pitchFamily="18" charset="0"/>
              </a:rPr>
              <a:t> </a:t>
            </a:r>
            <a:r>
              <a:rPr lang="en-US" dirty="0" err="1">
                <a:latin typeface="Adobe Garamond Pro Bold" panose="02020702060506020403" pitchFamily="18" charset="0"/>
              </a:rPr>
              <a:t>satu</a:t>
            </a:r>
            <a:r>
              <a:rPr lang="en-US" dirty="0">
                <a:latin typeface="Adobe Garamond Pro Bold" panose="02020702060506020403" pitchFamily="18" charset="0"/>
              </a:rPr>
              <a:t> file yang </a:t>
            </a:r>
            <a:r>
              <a:rPr lang="en-US" dirty="0" err="1">
                <a:latin typeface="Adobe Garamond Pro Bold" panose="02020702060506020403" pitchFamily="18" charset="0"/>
              </a:rPr>
              <a:t>sama</a:t>
            </a:r>
            <a:r>
              <a:rPr lang="en-US" dirty="0">
                <a:latin typeface="Adobe Garamond Pro Bold" panose="02020702060506020403" pitchFamily="18" charset="0"/>
              </a:rPr>
              <a:t> dan </a:t>
            </a:r>
            <a:r>
              <a:rPr lang="en-US" dirty="0" err="1">
                <a:latin typeface="Adobe Garamond Pro Bold" panose="02020702060506020403" pitchFamily="18" charset="0"/>
              </a:rPr>
              <a:t>tidak</a:t>
            </a:r>
            <a:r>
              <a:rPr lang="en-US" dirty="0">
                <a:latin typeface="Adobe Garamond Pro Bold" panose="02020702060506020403" pitchFamily="18" charset="0"/>
              </a:rPr>
              <a:t> </a:t>
            </a:r>
            <a:r>
              <a:rPr lang="en-US" dirty="0" err="1">
                <a:latin typeface="Adobe Garamond Pro Bold" panose="02020702060506020403" pitchFamily="18" charset="0"/>
              </a:rPr>
              <a:t>memiliki</a:t>
            </a:r>
            <a:r>
              <a:rPr lang="en-US" dirty="0">
                <a:latin typeface="Adobe Garamond Pro Bold" panose="02020702060506020403" pitchFamily="18" charset="0"/>
              </a:rPr>
              <a:t> </a:t>
            </a:r>
            <a:r>
              <a:rPr lang="en-US" dirty="0" err="1">
                <a:latin typeface="Adobe Garamond Pro Bold" panose="02020702060506020403" pitchFamily="18" charset="0"/>
              </a:rPr>
              <a:t>impor</a:t>
            </a:r>
            <a:endParaRPr lang="en-ID" dirty="0">
              <a:latin typeface="Adobe Garamond Pro Bold" panose="02020702060506020403" pitchFamily="18" charset="0"/>
            </a:endParaRPr>
          </a:p>
        </p:txBody>
      </p:sp>
    </p:spTree>
    <p:extLst>
      <p:ext uri="{BB962C8B-B14F-4D97-AF65-F5344CB8AC3E}">
        <p14:creationId xmlns:p14="http://schemas.microsoft.com/office/powerpoint/2010/main" val="268041746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D7FEEBD-F405-47ED-B95F-9C017C5EE015}"/>
              </a:ext>
            </a:extLst>
          </p:cNvPr>
          <p:cNvPicPr>
            <a:picLocks noChangeAspect="1"/>
          </p:cNvPicPr>
          <p:nvPr/>
        </p:nvPicPr>
        <p:blipFill rotWithShape="1">
          <a:blip r:embed="rId2"/>
          <a:srcRect b="9253"/>
          <a:stretch/>
        </p:blipFill>
        <p:spPr>
          <a:xfrm>
            <a:off x="168413" y="142233"/>
            <a:ext cx="7291931" cy="3558910"/>
          </a:xfrm>
          <a:prstGeom prst="rect">
            <a:avLst/>
          </a:prstGeom>
        </p:spPr>
      </p:pic>
      <p:sp>
        <p:nvSpPr>
          <p:cNvPr id="4" name="TextBox 3">
            <a:extLst>
              <a:ext uri="{FF2B5EF4-FFF2-40B4-BE49-F238E27FC236}">
                <a16:creationId xmlns:a16="http://schemas.microsoft.com/office/drawing/2014/main" id="{64ADF5B3-736C-4D46-AA48-FED9516EA644}"/>
              </a:ext>
            </a:extLst>
          </p:cNvPr>
          <p:cNvSpPr txBox="1"/>
          <p:nvPr/>
        </p:nvSpPr>
        <p:spPr>
          <a:xfrm>
            <a:off x="3814378" y="3930133"/>
            <a:ext cx="4586514" cy="646331"/>
          </a:xfrm>
          <a:prstGeom prst="rect">
            <a:avLst/>
          </a:prstGeom>
          <a:noFill/>
        </p:spPr>
        <p:txBody>
          <a:bodyPr wrap="square">
            <a:spAutoFit/>
          </a:bodyPr>
          <a:lstStyle/>
          <a:p>
            <a:pPr marL="285750" indent="-285750">
              <a:buFont typeface="Arial" panose="020B0604020202020204" pitchFamily="34" charset="0"/>
              <a:buChar char="•"/>
            </a:pPr>
            <a:r>
              <a:rPr lang="en-US" dirty="0">
                <a:latin typeface="Adobe Garamond Pro Bold" panose="02020702060506020403" pitchFamily="18" charset="0"/>
              </a:rPr>
              <a:t>Lalu </a:t>
            </a:r>
            <a:r>
              <a:rPr lang="en-US" dirty="0" err="1">
                <a:latin typeface="Adobe Garamond Pro Bold" panose="02020702060506020403" pitchFamily="18" charset="0"/>
              </a:rPr>
              <a:t>kita</a:t>
            </a:r>
            <a:r>
              <a:rPr lang="en-US" dirty="0">
                <a:latin typeface="Adobe Garamond Pro Bold" panose="02020702060506020403" pitchFamily="18" charset="0"/>
              </a:rPr>
              <a:t> </a:t>
            </a:r>
            <a:r>
              <a:rPr lang="en-US" dirty="0" err="1">
                <a:latin typeface="Adobe Garamond Pro Bold" panose="02020702060506020403" pitchFamily="18" charset="0"/>
              </a:rPr>
              <a:t>tambahkan</a:t>
            </a:r>
            <a:r>
              <a:rPr lang="en-US" dirty="0">
                <a:latin typeface="Adobe Garamond Pro Bold" panose="02020702060506020403" pitchFamily="18" charset="0"/>
              </a:rPr>
              <a:t> event yang </a:t>
            </a:r>
            <a:r>
              <a:rPr lang="en-US" dirty="0" err="1">
                <a:latin typeface="Adobe Garamond Pro Bold" panose="02020702060506020403" pitchFamily="18" charset="0"/>
              </a:rPr>
              <a:t>hilang</a:t>
            </a:r>
            <a:r>
              <a:rPr lang="en-US" dirty="0">
                <a:latin typeface="Adobe Garamond Pro Bold" panose="02020702060506020403" pitchFamily="18" charset="0"/>
              </a:rPr>
              <a:t> di </a:t>
            </a:r>
            <a:r>
              <a:rPr lang="en-US" dirty="0" err="1">
                <a:latin typeface="Adobe Garamond Pro Bold" panose="02020702060506020403" pitchFamily="18" charset="0"/>
              </a:rPr>
              <a:t>codingan</a:t>
            </a:r>
            <a:r>
              <a:rPr lang="en-US" dirty="0">
                <a:latin typeface="Adobe Garamond Pro Bold" panose="02020702060506020403" pitchFamily="18" charset="0"/>
              </a:rPr>
              <a:t>. </a:t>
            </a:r>
            <a:endParaRPr lang="en-ID" dirty="0">
              <a:latin typeface="Adobe Garamond Pro Bold" panose="02020702060506020403" pitchFamily="18" charset="0"/>
            </a:endParaRPr>
          </a:p>
        </p:txBody>
      </p:sp>
    </p:spTree>
    <p:extLst>
      <p:ext uri="{BB962C8B-B14F-4D97-AF65-F5344CB8AC3E}">
        <p14:creationId xmlns:p14="http://schemas.microsoft.com/office/powerpoint/2010/main" val="351304982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89ACD4E-78C5-4468-96A4-72C81CF9747A}"/>
              </a:ext>
            </a:extLst>
          </p:cNvPr>
          <p:cNvPicPr>
            <a:picLocks noChangeAspect="1"/>
          </p:cNvPicPr>
          <p:nvPr/>
        </p:nvPicPr>
        <p:blipFill>
          <a:blip r:embed="rId2"/>
          <a:stretch>
            <a:fillRect/>
          </a:stretch>
        </p:blipFill>
        <p:spPr>
          <a:xfrm>
            <a:off x="168484" y="116614"/>
            <a:ext cx="7563906" cy="3067478"/>
          </a:xfrm>
          <a:prstGeom prst="rect">
            <a:avLst/>
          </a:prstGeom>
        </p:spPr>
      </p:pic>
      <p:sp>
        <p:nvSpPr>
          <p:cNvPr id="4" name="TextBox 3">
            <a:extLst>
              <a:ext uri="{FF2B5EF4-FFF2-40B4-BE49-F238E27FC236}">
                <a16:creationId xmlns:a16="http://schemas.microsoft.com/office/drawing/2014/main" id="{8BBE4DE7-BAFC-434E-B5CA-EC55734E6F1D}"/>
              </a:ext>
            </a:extLst>
          </p:cNvPr>
          <p:cNvSpPr txBox="1"/>
          <p:nvPr/>
        </p:nvSpPr>
        <p:spPr>
          <a:xfrm>
            <a:off x="2772228" y="3478964"/>
            <a:ext cx="4586514" cy="923330"/>
          </a:xfrm>
          <a:prstGeom prst="rect">
            <a:avLst/>
          </a:prstGeom>
          <a:noFill/>
        </p:spPr>
        <p:txBody>
          <a:bodyPr wrap="square">
            <a:spAutoFit/>
          </a:bodyPr>
          <a:lstStyle/>
          <a:p>
            <a:pPr marL="285750" indent="-285750">
              <a:buFont typeface="Arial" panose="020B0604020202020204" pitchFamily="34" charset="0"/>
              <a:buChar char="•"/>
            </a:pPr>
            <a:r>
              <a:rPr lang="en-US" dirty="0">
                <a:latin typeface="Adobe Garamond Pro Bold" panose="02020702060506020403" pitchFamily="18" charset="0"/>
              </a:rPr>
              <a:t>Lalu </a:t>
            </a:r>
            <a:r>
              <a:rPr lang="en-US" dirty="0" err="1">
                <a:latin typeface="Adobe Garamond Pro Bold" panose="02020702060506020403" pitchFamily="18" charset="0"/>
              </a:rPr>
              <a:t>kita</a:t>
            </a:r>
            <a:r>
              <a:rPr lang="en-US" dirty="0">
                <a:latin typeface="Adobe Garamond Pro Bold" panose="02020702060506020403" pitchFamily="18" charset="0"/>
              </a:rPr>
              <a:t> </a:t>
            </a:r>
            <a:r>
              <a:rPr lang="en-US" dirty="0" err="1">
                <a:latin typeface="Adobe Garamond Pro Bold" panose="02020702060506020403" pitchFamily="18" charset="0"/>
              </a:rPr>
              <a:t>tambahkan</a:t>
            </a:r>
            <a:r>
              <a:rPr lang="en-US" dirty="0">
                <a:latin typeface="Adobe Garamond Pro Bold" panose="02020702060506020403" pitchFamily="18" charset="0"/>
              </a:rPr>
              <a:t> </a:t>
            </a:r>
            <a:r>
              <a:rPr lang="en-US" dirty="0" err="1">
                <a:latin typeface="Adobe Garamond Pro Bold" panose="02020702060506020403" pitchFamily="18" charset="0"/>
              </a:rPr>
              <a:t>komponen</a:t>
            </a:r>
            <a:r>
              <a:rPr lang="en-US" dirty="0">
                <a:latin typeface="Adobe Garamond Pro Bold" panose="02020702060506020403" pitchFamily="18" charset="0"/>
              </a:rPr>
              <a:t> di </a:t>
            </a:r>
            <a:r>
              <a:rPr lang="en-US" dirty="0" err="1">
                <a:latin typeface="Adobe Garamond Pro Bold" panose="02020702060506020403" pitchFamily="18" charset="0"/>
              </a:rPr>
              <a:t>dalam</a:t>
            </a:r>
            <a:r>
              <a:rPr lang="en-US" dirty="0">
                <a:latin typeface="Adobe Garamond Pro Bold" panose="02020702060506020403" pitchFamily="18" charset="0"/>
              </a:rPr>
              <a:t> contract </a:t>
            </a:r>
            <a:r>
              <a:rPr lang="en-US" dirty="0" err="1">
                <a:latin typeface="Adobe Garamond Pro Bold" panose="02020702060506020403" pitchFamily="18" charset="0"/>
              </a:rPr>
              <a:t>sharedwallet</a:t>
            </a:r>
            <a:r>
              <a:rPr lang="en-US" dirty="0">
                <a:latin typeface="Adobe Garamond Pro Bold" panose="02020702060506020403" pitchFamily="18" charset="0"/>
              </a:rPr>
              <a:t> Ketika </a:t>
            </a:r>
            <a:r>
              <a:rPr lang="en-US" dirty="0" err="1">
                <a:latin typeface="Adobe Garamond Pro Bold" panose="02020702060506020403" pitchFamily="18" charset="0"/>
              </a:rPr>
              <a:t>kita</a:t>
            </a:r>
            <a:r>
              <a:rPr lang="en-US" dirty="0">
                <a:latin typeface="Adobe Garamond Pro Bold" panose="02020702060506020403" pitchFamily="18" charset="0"/>
              </a:rPr>
              <a:t> </a:t>
            </a:r>
            <a:r>
              <a:rPr lang="en-US" dirty="0" err="1">
                <a:latin typeface="Adobe Garamond Pro Bold" panose="02020702060506020403" pitchFamily="18" charset="0"/>
              </a:rPr>
              <a:t>melakukan</a:t>
            </a:r>
            <a:r>
              <a:rPr lang="en-US" dirty="0">
                <a:latin typeface="Adobe Garamond Pro Bold" panose="02020702060506020403" pitchFamily="18" charset="0"/>
              </a:rPr>
              <a:t> deposit </a:t>
            </a:r>
            <a:r>
              <a:rPr lang="en-US" dirty="0" err="1">
                <a:latin typeface="Adobe Garamond Pro Bold" panose="02020702060506020403" pitchFamily="18" charset="0"/>
              </a:rPr>
              <a:t>atau</a:t>
            </a:r>
            <a:r>
              <a:rPr lang="en-US" dirty="0">
                <a:latin typeface="Adobe Garamond Pro Bold" panose="02020702060506020403" pitchFamily="18" charset="0"/>
              </a:rPr>
              <a:t> withdraw dana</a:t>
            </a:r>
            <a:endParaRPr lang="en-ID" dirty="0">
              <a:latin typeface="Adobe Garamond Pro Bold" panose="02020702060506020403" pitchFamily="18" charset="0"/>
            </a:endParaRPr>
          </a:p>
        </p:txBody>
      </p:sp>
    </p:spTree>
    <p:extLst>
      <p:ext uri="{BB962C8B-B14F-4D97-AF65-F5344CB8AC3E}">
        <p14:creationId xmlns:p14="http://schemas.microsoft.com/office/powerpoint/2010/main" val="38323035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A89272A-01CD-495A-8D62-5B20709F290A}"/>
              </a:ext>
            </a:extLst>
          </p:cNvPr>
          <p:cNvPicPr>
            <a:picLocks noChangeAspect="1"/>
          </p:cNvPicPr>
          <p:nvPr/>
        </p:nvPicPr>
        <p:blipFill rotWithShape="1">
          <a:blip r:embed="rId2"/>
          <a:srcRect b="7082"/>
          <a:stretch/>
        </p:blipFill>
        <p:spPr>
          <a:xfrm>
            <a:off x="195831" y="124383"/>
            <a:ext cx="4956742" cy="4084760"/>
          </a:xfrm>
          <a:prstGeom prst="rect">
            <a:avLst/>
          </a:prstGeom>
        </p:spPr>
      </p:pic>
      <p:sp>
        <p:nvSpPr>
          <p:cNvPr id="4" name="TextBox 3">
            <a:extLst>
              <a:ext uri="{FF2B5EF4-FFF2-40B4-BE49-F238E27FC236}">
                <a16:creationId xmlns:a16="http://schemas.microsoft.com/office/drawing/2014/main" id="{ADE7D3FD-9707-4C01-A5DD-47CE516B9911}"/>
              </a:ext>
            </a:extLst>
          </p:cNvPr>
          <p:cNvSpPr txBox="1"/>
          <p:nvPr/>
        </p:nvSpPr>
        <p:spPr>
          <a:xfrm>
            <a:off x="5152573" y="1243433"/>
            <a:ext cx="4136572" cy="646331"/>
          </a:xfrm>
          <a:prstGeom prst="rect">
            <a:avLst/>
          </a:prstGeom>
          <a:noFill/>
        </p:spPr>
        <p:txBody>
          <a:bodyPr wrap="square">
            <a:spAutoFit/>
          </a:bodyPr>
          <a:lstStyle/>
          <a:p>
            <a:pPr marL="285750" indent="-285750">
              <a:buFont typeface="Arial" panose="020B0604020202020204" pitchFamily="34" charset="0"/>
              <a:buChar char="•"/>
            </a:pPr>
            <a:r>
              <a:rPr lang="en-US" dirty="0" err="1">
                <a:latin typeface="Adobe Garamond Pro Bold" panose="02020702060506020403" pitchFamily="18" charset="0"/>
              </a:rPr>
              <a:t>Setelah</a:t>
            </a:r>
            <a:r>
              <a:rPr lang="en-US" dirty="0">
                <a:latin typeface="Adobe Garamond Pro Bold" panose="02020702060506020403" pitchFamily="18" charset="0"/>
              </a:rPr>
              <a:t> </a:t>
            </a:r>
            <a:r>
              <a:rPr lang="en-US" dirty="0" err="1">
                <a:latin typeface="Adobe Garamond Pro Bold" panose="02020702060506020403" pitchFamily="18" charset="0"/>
              </a:rPr>
              <a:t>sudah</a:t>
            </a:r>
            <a:r>
              <a:rPr lang="en-US" dirty="0">
                <a:latin typeface="Adobe Garamond Pro Bold" panose="02020702060506020403" pitchFamily="18" charset="0"/>
              </a:rPr>
              <a:t> </a:t>
            </a:r>
            <a:r>
              <a:rPr lang="en-US" dirty="0" err="1">
                <a:latin typeface="Adobe Garamond Pro Bold" panose="02020702060506020403" pitchFamily="18" charset="0"/>
              </a:rPr>
              <a:t>semua</a:t>
            </a:r>
            <a:r>
              <a:rPr lang="en-US" dirty="0">
                <a:latin typeface="Adobe Garamond Pro Bold" panose="02020702060506020403" pitchFamily="18" charset="0"/>
              </a:rPr>
              <a:t> </a:t>
            </a:r>
            <a:r>
              <a:rPr lang="en-US" dirty="0" err="1">
                <a:latin typeface="Adobe Garamond Pro Bold" panose="02020702060506020403" pitchFamily="18" charset="0"/>
              </a:rPr>
              <a:t>kita</a:t>
            </a:r>
            <a:r>
              <a:rPr lang="en-US" dirty="0">
                <a:latin typeface="Adobe Garamond Pro Bold" panose="02020702060506020403" pitchFamily="18" charset="0"/>
              </a:rPr>
              <a:t> run dan </a:t>
            </a:r>
            <a:r>
              <a:rPr lang="en-US" dirty="0" err="1">
                <a:latin typeface="Adobe Garamond Pro Bold" panose="02020702060506020403" pitchFamily="18" charset="0"/>
              </a:rPr>
              <a:t>jangan</a:t>
            </a:r>
            <a:r>
              <a:rPr lang="en-US" dirty="0">
                <a:latin typeface="Adobe Garamond Pro Bold" panose="02020702060506020403" pitchFamily="18" charset="0"/>
              </a:rPr>
              <a:t> </a:t>
            </a:r>
            <a:r>
              <a:rPr lang="en-US" dirty="0" err="1">
                <a:latin typeface="Adobe Garamond Pro Bold" panose="02020702060506020403" pitchFamily="18" charset="0"/>
              </a:rPr>
              <a:t>lupa</a:t>
            </a:r>
            <a:r>
              <a:rPr lang="en-US" dirty="0">
                <a:latin typeface="Adobe Garamond Pro Bold" panose="02020702060506020403" pitchFamily="18" charset="0"/>
              </a:rPr>
              <a:t> </a:t>
            </a:r>
            <a:r>
              <a:rPr lang="en-US" dirty="0" err="1">
                <a:latin typeface="Adobe Garamond Pro Bold" panose="02020702060506020403" pitchFamily="18" charset="0"/>
              </a:rPr>
              <a:t>klik</a:t>
            </a:r>
            <a:r>
              <a:rPr lang="en-US" dirty="0">
                <a:latin typeface="Adobe Garamond Pro Bold" panose="02020702060506020403" pitchFamily="18" charset="0"/>
              </a:rPr>
              <a:t> correct pada smart contract</a:t>
            </a:r>
          </a:p>
        </p:txBody>
      </p:sp>
    </p:spTree>
    <p:extLst>
      <p:ext uri="{BB962C8B-B14F-4D97-AF65-F5344CB8AC3E}">
        <p14:creationId xmlns:p14="http://schemas.microsoft.com/office/powerpoint/2010/main" val="394279763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9B17969-4E0C-4A91-BE0E-13E702CD02CB}"/>
              </a:ext>
            </a:extLst>
          </p:cNvPr>
          <p:cNvPicPr>
            <a:picLocks noChangeAspect="1"/>
          </p:cNvPicPr>
          <p:nvPr/>
        </p:nvPicPr>
        <p:blipFill rotWithShape="1">
          <a:blip r:embed="rId2"/>
          <a:srcRect l="3455" r="6641"/>
          <a:stretch/>
        </p:blipFill>
        <p:spPr>
          <a:xfrm>
            <a:off x="130628" y="200841"/>
            <a:ext cx="5109029" cy="4741817"/>
          </a:xfrm>
          <a:prstGeom prst="rect">
            <a:avLst/>
          </a:prstGeom>
        </p:spPr>
      </p:pic>
      <p:sp>
        <p:nvSpPr>
          <p:cNvPr id="4" name="TextBox 3">
            <a:extLst>
              <a:ext uri="{FF2B5EF4-FFF2-40B4-BE49-F238E27FC236}">
                <a16:creationId xmlns:a16="http://schemas.microsoft.com/office/drawing/2014/main" id="{38CA4F44-B2CC-43E9-890F-2912C2F75B84}"/>
              </a:ext>
            </a:extLst>
          </p:cNvPr>
          <p:cNvSpPr txBox="1"/>
          <p:nvPr/>
        </p:nvSpPr>
        <p:spPr>
          <a:xfrm>
            <a:off x="5428344" y="1140588"/>
            <a:ext cx="3585028" cy="3139321"/>
          </a:xfrm>
          <a:prstGeom prst="rect">
            <a:avLst/>
          </a:prstGeom>
          <a:noFill/>
        </p:spPr>
        <p:txBody>
          <a:bodyPr wrap="square">
            <a:spAutoFit/>
          </a:bodyPr>
          <a:lstStyle/>
          <a:p>
            <a:r>
              <a:rPr lang="en-US" dirty="0">
                <a:solidFill>
                  <a:schemeClr val="bg1"/>
                </a:solidFill>
                <a:latin typeface="Adobe Garamond Pro Bold" panose="02020702060506020403" pitchFamily="18" charset="0"/>
              </a:rPr>
              <a:t>Lab Supply Chain Project</a:t>
            </a:r>
          </a:p>
          <a:p>
            <a:pPr marL="285750" indent="-285750">
              <a:buFont typeface="Arial" panose="020B0604020202020204" pitchFamily="34" charset="0"/>
              <a:buChar char="•"/>
            </a:pPr>
            <a:r>
              <a:rPr lang="en-US" dirty="0" err="1">
                <a:latin typeface="Adobe Garamond Pro Bold" panose="02020702060506020403" pitchFamily="18" charset="0"/>
              </a:rPr>
              <a:t>Pertama</a:t>
            </a:r>
            <a:r>
              <a:rPr lang="en-US" dirty="0">
                <a:latin typeface="Adobe Garamond Pro Bold" panose="02020702060506020403" pitchFamily="18" charset="0"/>
              </a:rPr>
              <a:t> </a:t>
            </a:r>
            <a:r>
              <a:rPr lang="en-US" dirty="0" err="1">
                <a:latin typeface="Adobe Garamond Pro Bold" panose="02020702060506020403" pitchFamily="18" charset="0"/>
              </a:rPr>
              <a:t>kita</a:t>
            </a:r>
            <a:r>
              <a:rPr lang="en-US" dirty="0">
                <a:latin typeface="Adobe Garamond Pro Bold" panose="02020702060506020403" pitchFamily="18" charset="0"/>
              </a:rPr>
              <a:t> </a:t>
            </a:r>
            <a:r>
              <a:rPr lang="en-US" dirty="0" err="1">
                <a:latin typeface="Adobe Garamond Pro Bold" panose="02020702060506020403" pitchFamily="18" charset="0"/>
              </a:rPr>
              <a:t>membuat</a:t>
            </a:r>
            <a:r>
              <a:rPr lang="en-US" dirty="0">
                <a:latin typeface="Adobe Garamond Pro Bold" panose="02020702060506020403" pitchFamily="18" charset="0"/>
              </a:rPr>
              <a:t> file (</a:t>
            </a:r>
            <a:r>
              <a:rPr lang="en-US" dirty="0" err="1">
                <a:latin typeface="Adobe Garamond Pro Bold" panose="02020702060506020403" pitchFamily="18" charset="0"/>
              </a:rPr>
              <a:t>ItemManager</a:t>
            </a:r>
            <a:r>
              <a:rPr lang="en-US" dirty="0">
                <a:latin typeface="Adobe Garamond Pro Bold" panose="02020702060506020403" pitchFamily="18" charset="0"/>
              </a:rPr>
              <a:t>) </a:t>
            </a:r>
            <a:r>
              <a:rPr lang="en-US" dirty="0" err="1">
                <a:latin typeface="Adobe Garamond Pro Bold" panose="02020702060506020403" pitchFamily="18" charset="0"/>
              </a:rPr>
              <a:t>seperti</a:t>
            </a:r>
            <a:r>
              <a:rPr lang="en-US" dirty="0">
                <a:latin typeface="Adobe Garamond Pro Bold" panose="02020702060506020403" pitchFamily="18" charset="0"/>
              </a:rPr>
              <a:t> </a:t>
            </a:r>
            <a:r>
              <a:rPr lang="en-US" dirty="0" err="1">
                <a:latin typeface="Adobe Garamond Pro Bold" panose="02020702060506020403" pitchFamily="18" charset="0"/>
              </a:rPr>
              <a:t>gambar</a:t>
            </a:r>
            <a:r>
              <a:rPr lang="en-US" dirty="0">
                <a:latin typeface="Adobe Garamond Pro Bold" panose="02020702060506020403" pitchFamily="18" charset="0"/>
              </a:rPr>
              <a:t> yang </a:t>
            </a:r>
            <a:r>
              <a:rPr lang="en-US" dirty="0" err="1">
                <a:latin typeface="Adobe Garamond Pro Bold" panose="02020702060506020403" pitchFamily="18" charset="0"/>
              </a:rPr>
              <a:t>pertama</a:t>
            </a:r>
            <a:r>
              <a:rPr lang="en-US" dirty="0">
                <a:latin typeface="Adobe Garamond Pro Bold" panose="02020702060506020403" pitchFamily="18" charset="0"/>
              </a:rPr>
              <a:t> </a:t>
            </a:r>
          </a:p>
          <a:p>
            <a:pPr marL="342900" indent="-342900">
              <a:buFontTx/>
              <a:buChar char="-"/>
            </a:pPr>
            <a:endParaRPr lang="en-US" dirty="0">
              <a:latin typeface="Adobe Garamond Pro Bold" panose="02020702060506020403" pitchFamily="18" charset="0"/>
            </a:endParaRPr>
          </a:p>
          <a:p>
            <a:r>
              <a:rPr lang="en-US" dirty="0" err="1">
                <a:latin typeface="Adobe Garamond Pro Bold" panose="02020702060506020403" pitchFamily="18" charset="0"/>
              </a:rPr>
              <a:t>Dengan</a:t>
            </a:r>
            <a:r>
              <a:rPr lang="en-US" dirty="0">
                <a:latin typeface="Adobe Garamond Pro Bold" panose="02020702060506020403" pitchFamily="18" charset="0"/>
              </a:rPr>
              <a:t> </a:t>
            </a:r>
            <a:r>
              <a:rPr lang="en-US" dirty="0" err="1">
                <a:latin typeface="Adobe Garamond Pro Bold" panose="02020702060506020403" pitchFamily="18" charset="0"/>
              </a:rPr>
              <a:t>ini</a:t>
            </a:r>
            <a:r>
              <a:rPr lang="en-US" dirty="0">
                <a:latin typeface="Adobe Garamond Pro Bold" panose="02020702060506020403" pitchFamily="18" charset="0"/>
              </a:rPr>
              <a:t> </a:t>
            </a:r>
            <a:r>
              <a:rPr lang="en-US" dirty="0" err="1">
                <a:latin typeface="Adobe Garamond Pro Bold" panose="02020702060506020403" pitchFamily="18" charset="0"/>
              </a:rPr>
              <a:t>dimungkinkan</a:t>
            </a:r>
            <a:r>
              <a:rPr lang="en-US" dirty="0">
                <a:latin typeface="Adobe Garamond Pro Bold" panose="02020702060506020403" pitchFamily="18" charset="0"/>
              </a:rPr>
              <a:t> </a:t>
            </a:r>
            <a:r>
              <a:rPr lang="en-US" dirty="0" err="1">
                <a:latin typeface="Adobe Garamond Pro Bold" panose="02020702060506020403" pitchFamily="18" charset="0"/>
              </a:rPr>
              <a:t>untuk</a:t>
            </a:r>
            <a:r>
              <a:rPr lang="en-US" dirty="0">
                <a:latin typeface="Adobe Garamond Pro Bold" panose="02020702060506020403" pitchFamily="18" charset="0"/>
              </a:rPr>
              <a:t> </a:t>
            </a:r>
            <a:r>
              <a:rPr lang="en-US" dirty="0" err="1">
                <a:latin typeface="Adobe Garamond Pro Bold" panose="02020702060506020403" pitchFamily="18" charset="0"/>
              </a:rPr>
              <a:t>menambahkan</a:t>
            </a:r>
            <a:r>
              <a:rPr lang="en-US" dirty="0">
                <a:latin typeface="Adobe Garamond Pro Bold" panose="02020702060506020403" pitchFamily="18" charset="0"/>
              </a:rPr>
              <a:t> item dan </a:t>
            </a:r>
            <a:r>
              <a:rPr lang="en-US" dirty="0" err="1">
                <a:latin typeface="Adobe Garamond Pro Bold" panose="02020702060506020403" pitchFamily="18" charset="0"/>
              </a:rPr>
              <a:t>membayarnya,memindahkannya</a:t>
            </a:r>
            <a:r>
              <a:rPr lang="en-US" dirty="0">
                <a:latin typeface="Adobe Garamond Pro Bold" panose="02020702060506020403" pitchFamily="18" charset="0"/>
              </a:rPr>
              <a:t> </a:t>
            </a:r>
            <a:r>
              <a:rPr lang="en-US" dirty="0" err="1">
                <a:latin typeface="Adobe Garamond Pro Bold" panose="02020702060506020403" pitchFamily="18" charset="0"/>
              </a:rPr>
              <a:t>ke</a:t>
            </a:r>
            <a:r>
              <a:rPr lang="en-US" dirty="0">
                <a:latin typeface="Adobe Garamond Pro Bold" panose="02020702060506020403" pitchFamily="18" charset="0"/>
              </a:rPr>
              <a:t> </a:t>
            </a:r>
            <a:r>
              <a:rPr lang="en-US" dirty="0" err="1">
                <a:latin typeface="Adobe Garamond Pro Bold" panose="02020702060506020403" pitchFamily="18" charset="0"/>
              </a:rPr>
              <a:t>depan</a:t>
            </a:r>
            <a:r>
              <a:rPr lang="en-US" dirty="0">
                <a:latin typeface="Adobe Garamond Pro Bold" panose="02020702060506020403" pitchFamily="18" charset="0"/>
              </a:rPr>
              <a:t> </a:t>
            </a:r>
            <a:r>
              <a:rPr lang="en-US" dirty="0" err="1">
                <a:latin typeface="Adobe Garamond Pro Bold" panose="02020702060506020403" pitchFamily="18" charset="0"/>
              </a:rPr>
              <a:t>dalam</a:t>
            </a:r>
            <a:r>
              <a:rPr lang="en-US" dirty="0">
                <a:latin typeface="Adobe Garamond Pro Bold" panose="02020702060506020403" pitchFamily="18" charset="0"/>
              </a:rPr>
              <a:t> </a:t>
            </a:r>
            <a:r>
              <a:rPr lang="en-US" dirty="0" err="1">
                <a:latin typeface="Adobe Garamond Pro Bold" panose="02020702060506020403" pitchFamily="18" charset="0"/>
              </a:rPr>
              <a:t>ratai</a:t>
            </a:r>
            <a:r>
              <a:rPr lang="en-US" dirty="0">
                <a:latin typeface="Adobe Garamond Pro Bold" panose="02020702060506020403" pitchFamily="18" charset="0"/>
              </a:rPr>
              <a:t> </a:t>
            </a:r>
            <a:r>
              <a:rPr lang="en-US" dirty="0" err="1">
                <a:latin typeface="Adobe Garamond Pro Bold" panose="02020702060506020403" pitchFamily="18" charset="0"/>
              </a:rPr>
              <a:t>pasokan</a:t>
            </a:r>
            <a:r>
              <a:rPr lang="en-US" dirty="0">
                <a:latin typeface="Adobe Garamond Pro Bold" panose="02020702060506020403" pitchFamily="18" charset="0"/>
              </a:rPr>
              <a:t> dan </a:t>
            </a:r>
            <a:r>
              <a:rPr lang="en-US" dirty="0" err="1">
                <a:latin typeface="Adobe Garamond Pro Bold" panose="02020702060506020403" pitchFamily="18" charset="0"/>
              </a:rPr>
              <a:t>memicu</a:t>
            </a:r>
            <a:r>
              <a:rPr lang="en-US" dirty="0">
                <a:latin typeface="Adobe Garamond Pro Bold" panose="02020702060506020403" pitchFamily="18" charset="0"/>
              </a:rPr>
              <a:t> </a:t>
            </a:r>
            <a:r>
              <a:rPr lang="en-US" dirty="0" err="1">
                <a:latin typeface="Adobe Garamond Pro Bold" panose="02020702060506020403" pitchFamily="18" charset="0"/>
              </a:rPr>
              <a:t>pengiriman</a:t>
            </a:r>
            <a:r>
              <a:rPr lang="en-US" dirty="0">
                <a:latin typeface="Adobe Garamond Pro Bold" panose="02020702060506020403" pitchFamily="18" charset="0"/>
              </a:rPr>
              <a:t> </a:t>
            </a:r>
          </a:p>
          <a:p>
            <a:pPr marL="342900" indent="-342900">
              <a:buFontTx/>
              <a:buChar char="-"/>
            </a:pPr>
            <a:endParaRPr lang="en-ID" dirty="0"/>
          </a:p>
        </p:txBody>
      </p:sp>
    </p:spTree>
    <p:extLst>
      <p:ext uri="{BB962C8B-B14F-4D97-AF65-F5344CB8AC3E}">
        <p14:creationId xmlns:p14="http://schemas.microsoft.com/office/powerpoint/2010/main" val="374739906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CD2DA48-405E-4FC8-8F20-937F1B55CDD3}"/>
              </a:ext>
            </a:extLst>
          </p:cNvPr>
          <p:cNvSpPr txBox="1"/>
          <p:nvPr/>
        </p:nvSpPr>
        <p:spPr>
          <a:xfrm>
            <a:off x="5370286" y="1004892"/>
            <a:ext cx="3773714" cy="707886"/>
          </a:xfrm>
          <a:prstGeom prst="rect">
            <a:avLst/>
          </a:prstGeom>
          <a:noFill/>
        </p:spPr>
        <p:txBody>
          <a:bodyPr wrap="square">
            <a:spAutoFit/>
          </a:bodyPr>
          <a:lstStyle/>
          <a:p>
            <a:pPr marL="342900" indent="-342900">
              <a:buFont typeface="Arial" panose="020B0604020202020204" pitchFamily="34" charset="0"/>
              <a:buChar char="•"/>
            </a:pPr>
            <a:r>
              <a:rPr lang="en-US" sz="2000" dirty="0" err="1">
                <a:latin typeface="Adobe Garamond Pro Bold" panose="02020702060506020403" pitchFamily="18" charset="0"/>
              </a:rPr>
              <a:t>Setelah</a:t>
            </a:r>
            <a:r>
              <a:rPr lang="en-US" sz="2000" dirty="0">
                <a:latin typeface="Adobe Garamond Pro Bold" panose="02020702060506020403" pitchFamily="18" charset="0"/>
              </a:rPr>
              <a:t> </a:t>
            </a:r>
            <a:r>
              <a:rPr lang="en-US" sz="2000" dirty="0" err="1">
                <a:latin typeface="Adobe Garamond Pro Bold" panose="02020702060506020403" pitchFamily="18" charset="0"/>
              </a:rPr>
              <a:t>itu</a:t>
            </a:r>
            <a:r>
              <a:rPr lang="en-US" sz="2000" dirty="0">
                <a:latin typeface="Adobe Garamond Pro Bold" panose="02020702060506020403" pitchFamily="18" charset="0"/>
              </a:rPr>
              <a:t> </a:t>
            </a:r>
            <a:r>
              <a:rPr lang="en-US" sz="2000" dirty="0" err="1">
                <a:latin typeface="Adobe Garamond Pro Bold" panose="02020702060506020403" pitchFamily="18" charset="0"/>
              </a:rPr>
              <a:t>kita</a:t>
            </a:r>
            <a:r>
              <a:rPr lang="en-US" sz="2000" dirty="0">
                <a:latin typeface="Adobe Garamond Pro Bold" panose="02020702060506020403" pitchFamily="18" charset="0"/>
              </a:rPr>
              <a:t> </a:t>
            </a:r>
            <a:r>
              <a:rPr lang="en-US" sz="2000" dirty="0" err="1">
                <a:latin typeface="Adobe Garamond Pro Bold" panose="02020702060506020403" pitchFamily="18" charset="0"/>
              </a:rPr>
              <a:t>membuat</a:t>
            </a:r>
            <a:r>
              <a:rPr lang="en-US" sz="2000" dirty="0">
                <a:latin typeface="Adobe Garamond Pro Bold" panose="02020702060506020403" pitchFamily="18" charset="0"/>
              </a:rPr>
              <a:t> file </a:t>
            </a:r>
            <a:r>
              <a:rPr lang="en-US" sz="2000" dirty="0" err="1">
                <a:latin typeface="Adobe Garamond Pro Bold" panose="02020702060506020403" pitchFamily="18" charset="0"/>
              </a:rPr>
              <a:t>baru</a:t>
            </a:r>
            <a:r>
              <a:rPr lang="en-US" sz="2000" dirty="0">
                <a:latin typeface="Adobe Garamond Pro Bold" panose="02020702060506020403" pitchFamily="18" charset="0"/>
              </a:rPr>
              <a:t> </a:t>
            </a:r>
            <a:r>
              <a:rPr lang="en-US" sz="2000" dirty="0" err="1">
                <a:latin typeface="Adobe Garamond Pro Bold" panose="02020702060506020403" pitchFamily="18" charset="0"/>
              </a:rPr>
              <a:t>lagi</a:t>
            </a:r>
            <a:r>
              <a:rPr lang="en-US" sz="2000" dirty="0">
                <a:latin typeface="Adobe Garamond Pro Bold" panose="02020702060506020403" pitchFamily="18" charset="0"/>
              </a:rPr>
              <a:t> (</a:t>
            </a:r>
            <a:r>
              <a:rPr lang="en-US" sz="2000" dirty="0" err="1">
                <a:latin typeface="Adobe Garamond Pro Bold" panose="02020702060506020403" pitchFamily="18" charset="0"/>
              </a:rPr>
              <a:t>item.sol</a:t>
            </a:r>
            <a:r>
              <a:rPr lang="en-US" sz="2000" dirty="0">
                <a:latin typeface="Adobe Garamond Pro Bold" panose="02020702060506020403" pitchFamily="18" charset="0"/>
              </a:rPr>
              <a:t>)</a:t>
            </a:r>
          </a:p>
        </p:txBody>
      </p:sp>
      <p:pic>
        <p:nvPicPr>
          <p:cNvPr id="4" name="Picture 3">
            <a:extLst>
              <a:ext uri="{FF2B5EF4-FFF2-40B4-BE49-F238E27FC236}">
                <a16:creationId xmlns:a16="http://schemas.microsoft.com/office/drawing/2014/main" id="{7B230DC5-CE87-441B-B1B3-F752D94CA597}"/>
              </a:ext>
            </a:extLst>
          </p:cNvPr>
          <p:cNvPicPr>
            <a:picLocks noChangeAspect="1"/>
          </p:cNvPicPr>
          <p:nvPr/>
        </p:nvPicPr>
        <p:blipFill>
          <a:blip r:embed="rId2"/>
          <a:stretch>
            <a:fillRect/>
          </a:stretch>
        </p:blipFill>
        <p:spPr>
          <a:xfrm>
            <a:off x="124304" y="879482"/>
            <a:ext cx="5245982" cy="4264018"/>
          </a:xfrm>
          <a:prstGeom prst="rect">
            <a:avLst/>
          </a:prstGeom>
        </p:spPr>
      </p:pic>
    </p:spTree>
    <p:extLst>
      <p:ext uri="{BB962C8B-B14F-4D97-AF65-F5344CB8AC3E}">
        <p14:creationId xmlns:p14="http://schemas.microsoft.com/office/powerpoint/2010/main" val="119131205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8C7B99B-95AB-4C8F-AFCF-C37B42DAA277}"/>
              </a:ext>
            </a:extLst>
          </p:cNvPr>
          <p:cNvPicPr>
            <a:picLocks noChangeAspect="1"/>
          </p:cNvPicPr>
          <p:nvPr/>
        </p:nvPicPr>
        <p:blipFill rotWithShape="1">
          <a:blip r:embed="rId2"/>
          <a:srcRect l="2811"/>
          <a:stretch/>
        </p:blipFill>
        <p:spPr>
          <a:xfrm>
            <a:off x="58058" y="54018"/>
            <a:ext cx="6026425" cy="4050310"/>
          </a:xfrm>
          <a:prstGeom prst="rect">
            <a:avLst/>
          </a:prstGeom>
        </p:spPr>
      </p:pic>
      <p:sp>
        <p:nvSpPr>
          <p:cNvPr id="4" name="TextBox 3">
            <a:extLst>
              <a:ext uri="{FF2B5EF4-FFF2-40B4-BE49-F238E27FC236}">
                <a16:creationId xmlns:a16="http://schemas.microsoft.com/office/drawing/2014/main" id="{16F4D8B6-6E6F-42CF-B011-2BA831D6B18C}"/>
              </a:ext>
            </a:extLst>
          </p:cNvPr>
          <p:cNvSpPr txBox="1"/>
          <p:nvPr/>
        </p:nvSpPr>
        <p:spPr>
          <a:xfrm>
            <a:off x="6040938" y="981116"/>
            <a:ext cx="3103062" cy="923330"/>
          </a:xfrm>
          <a:prstGeom prst="rect">
            <a:avLst/>
          </a:prstGeom>
          <a:noFill/>
        </p:spPr>
        <p:txBody>
          <a:bodyPr wrap="square">
            <a:spAutoFit/>
          </a:bodyPr>
          <a:lstStyle/>
          <a:p>
            <a:pPr marL="285750" indent="-285750">
              <a:buFont typeface="Arial" panose="020B0604020202020204" pitchFamily="34" charset="0"/>
              <a:buChar char="•"/>
            </a:pPr>
            <a:r>
              <a:rPr lang="en-US" dirty="0">
                <a:latin typeface="Adobe Garamond Pro Bold" panose="02020702060506020403" pitchFamily="18" charset="0"/>
              </a:rPr>
              <a:t>Lalu pada file </a:t>
            </a:r>
            <a:r>
              <a:rPr lang="en-US" dirty="0" err="1">
                <a:latin typeface="Adobe Garamond Pro Bold" panose="02020702060506020403" pitchFamily="18" charset="0"/>
              </a:rPr>
              <a:t>ItemManager</a:t>
            </a:r>
            <a:r>
              <a:rPr lang="en-US" dirty="0">
                <a:latin typeface="Adobe Garamond Pro Bold" panose="02020702060506020403" pitchFamily="18" charset="0"/>
              </a:rPr>
              <a:t> </a:t>
            </a:r>
            <a:r>
              <a:rPr lang="en-US" dirty="0" err="1">
                <a:latin typeface="Adobe Garamond Pro Bold" panose="02020702060506020403" pitchFamily="18" charset="0"/>
              </a:rPr>
              <a:t>kita</a:t>
            </a:r>
            <a:r>
              <a:rPr lang="en-US" dirty="0">
                <a:latin typeface="Adobe Garamond Pro Bold" panose="02020702060506020403" pitchFamily="18" charset="0"/>
              </a:rPr>
              <a:t> change </a:t>
            </a:r>
            <a:r>
              <a:rPr lang="en-US" dirty="0" err="1">
                <a:latin typeface="Adobe Garamond Pro Bold" panose="02020702060506020403" pitchFamily="18" charset="0"/>
              </a:rPr>
              <a:t>menggunakan</a:t>
            </a:r>
            <a:r>
              <a:rPr lang="en-US" dirty="0">
                <a:latin typeface="Adobe Garamond Pro Bold" panose="02020702060506020403" pitchFamily="18" charset="0"/>
              </a:rPr>
              <a:t> item smart contract</a:t>
            </a:r>
          </a:p>
        </p:txBody>
      </p:sp>
    </p:spTree>
    <p:extLst>
      <p:ext uri="{BB962C8B-B14F-4D97-AF65-F5344CB8AC3E}">
        <p14:creationId xmlns:p14="http://schemas.microsoft.com/office/powerpoint/2010/main" val="295341319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DF7E120-B89C-474D-9888-B0AE758ED775}"/>
              </a:ext>
            </a:extLst>
          </p:cNvPr>
          <p:cNvPicPr>
            <a:picLocks noChangeAspect="1"/>
          </p:cNvPicPr>
          <p:nvPr/>
        </p:nvPicPr>
        <p:blipFill rotWithShape="1">
          <a:blip r:embed="rId2"/>
          <a:srcRect l="1618" r="1" b="17614"/>
          <a:stretch/>
        </p:blipFill>
        <p:spPr>
          <a:xfrm>
            <a:off x="101600" y="144834"/>
            <a:ext cx="5558970" cy="3149909"/>
          </a:xfrm>
          <a:prstGeom prst="rect">
            <a:avLst/>
          </a:prstGeom>
        </p:spPr>
      </p:pic>
      <p:sp>
        <p:nvSpPr>
          <p:cNvPr id="4" name="TextBox 3">
            <a:extLst>
              <a:ext uri="{FF2B5EF4-FFF2-40B4-BE49-F238E27FC236}">
                <a16:creationId xmlns:a16="http://schemas.microsoft.com/office/drawing/2014/main" id="{FCEE4A13-116F-4F10-B146-C886E17990DF}"/>
              </a:ext>
            </a:extLst>
          </p:cNvPr>
          <p:cNvSpPr txBox="1"/>
          <p:nvPr/>
        </p:nvSpPr>
        <p:spPr>
          <a:xfrm>
            <a:off x="5660570" y="1106493"/>
            <a:ext cx="3599544" cy="1015663"/>
          </a:xfrm>
          <a:prstGeom prst="rect">
            <a:avLst/>
          </a:prstGeom>
          <a:noFill/>
        </p:spPr>
        <p:txBody>
          <a:bodyPr wrap="square">
            <a:spAutoFit/>
          </a:bodyPr>
          <a:lstStyle/>
          <a:p>
            <a:pPr marL="457200" indent="-457200">
              <a:buFont typeface="Arial" panose="020B0604020202020204" pitchFamily="34" charset="0"/>
              <a:buChar char="•"/>
            </a:pPr>
            <a:r>
              <a:rPr lang="en-US" sz="2000" dirty="0" err="1">
                <a:latin typeface="Adobe Garamond Pro Bold" panose="02020702060506020403" pitchFamily="18" charset="0"/>
              </a:rPr>
              <a:t>Setelah</a:t>
            </a:r>
            <a:r>
              <a:rPr lang="en-US" sz="2000" dirty="0">
                <a:latin typeface="Adobe Garamond Pro Bold" panose="02020702060506020403" pitchFamily="18" charset="0"/>
              </a:rPr>
              <a:t> </a:t>
            </a:r>
            <a:r>
              <a:rPr lang="en-US" sz="2000" dirty="0" err="1">
                <a:latin typeface="Adobe Garamond Pro Bold" panose="02020702060506020403" pitchFamily="18" charset="0"/>
              </a:rPr>
              <a:t>itu</a:t>
            </a:r>
            <a:r>
              <a:rPr lang="en-US" sz="2000" dirty="0">
                <a:latin typeface="Adobe Garamond Pro Bold" panose="02020702060506020403" pitchFamily="18" charset="0"/>
              </a:rPr>
              <a:t> </a:t>
            </a:r>
            <a:r>
              <a:rPr lang="en-US" sz="2000" dirty="0" err="1">
                <a:latin typeface="Adobe Garamond Pro Bold" panose="02020702060506020403" pitchFamily="18" charset="0"/>
              </a:rPr>
              <a:t>kita</a:t>
            </a:r>
            <a:r>
              <a:rPr lang="en-US" sz="2000" dirty="0">
                <a:latin typeface="Adobe Garamond Pro Bold" panose="02020702060506020403" pitchFamily="18" charset="0"/>
              </a:rPr>
              <a:t> </a:t>
            </a:r>
            <a:r>
              <a:rPr lang="en-US" sz="2000" dirty="0" err="1">
                <a:latin typeface="Adobe Garamond Pro Bold" panose="02020702060506020403" pitchFamily="18" charset="0"/>
              </a:rPr>
              <a:t>membuat</a:t>
            </a:r>
            <a:r>
              <a:rPr lang="en-US" sz="2000" dirty="0">
                <a:latin typeface="Adobe Garamond Pro Bold" panose="02020702060506020403" pitchFamily="18" charset="0"/>
              </a:rPr>
              <a:t> file </a:t>
            </a:r>
            <a:r>
              <a:rPr lang="en-US" sz="2000" dirty="0" err="1">
                <a:latin typeface="Adobe Garamond Pro Bold" panose="02020702060506020403" pitchFamily="18" charset="0"/>
              </a:rPr>
              <a:t>baru</a:t>
            </a:r>
            <a:r>
              <a:rPr lang="en-US" sz="2000" dirty="0">
                <a:latin typeface="Adobe Garamond Pro Bold" panose="02020702060506020403" pitchFamily="18" charset="0"/>
              </a:rPr>
              <a:t> </a:t>
            </a:r>
            <a:r>
              <a:rPr lang="en-US" sz="2000" dirty="0" err="1">
                <a:latin typeface="Adobe Garamond Pro Bold" panose="02020702060506020403" pitchFamily="18" charset="0"/>
              </a:rPr>
              <a:t>lagi</a:t>
            </a:r>
            <a:r>
              <a:rPr lang="en-US" sz="2000" dirty="0">
                <a:latin typeface="Adobe Garamond Pro Bold" panose="02020702060506020403" pitchFamily="18" charset="0"/>
              </a:rPr>
              <a:t> </a:t>
            </a:r>
            <a:r>
              <a:rPr lang="en-US" sz="2000" dirty="0" err="1">
                <a:latin typeface="Adobe Garamond Pro Bold" panose="02020702060506020403" pitchFamily="18" charset="0"/>
              </a:rPr>
              <a:t>dengan</a:t>
            </a:r>
            <a:r>
              <a:rPr lang="en-US" sz="2000" dirty="0">
                <a:latin typeface="Adobe Garamond Pro Bold" panose="02020702060506020403" pitchFamily="18" charset="0"/>
              </a:rPr>
              <a:t> </a:t>
            </a:r>
            <a:r>
              <a:rPr lang="en-US" sz="2000" dirty="0" err="1">
                <a:latin typeface="Adobe Garamond Pro Bold" panose="02020702060506020403" pitchFamily="18" charset="0"/>
              </a:rPr>
              <a:t>nama</a:t>
            </a:r>
            <a:r>
              <a:rPr lang="en-US" sz="2000" dirty="0">
                <a:latin typeface="Adobe Garamond Pro Bold" panose="02020702060506020403" pitchFamily="18" charset="0"/>
              </a:rPr>
              <a:t> </a:t>
            </a:r>
            <a:r>
              <a:rPr lang="en-US" sz="2000" dirty="0">
                <a:solidFill>
                  <a:schemeClr val="bg1"/>
                </a:solidFill>
                <a:latin typeface="Adobe Garamond Pro Bold" panose="02020702060506020403" pitchFamily="18" charset="0"/>
              </a:rPr>
              <a:t>ownable</a:t>
            </a:r>
            <a:endParaRPr lang="en-ID" sz="2000" dirty="0">
              <a:solidFill>
                <a:schemeClr val="bg1"/>
              </a:solidFill>
              <a:latin typeface="Adobe Garamond Pro Bold" panose="02020702060506020403" pitchFamily="18" charset="0"/>
            </a:endParaRPr>
          </a:p>
        </p:txBody>
      </p:sp>
    </p:spTree>
    <p:extLst>
      <p:ext uri="{BB962C8B-B14F-4D97-AF65-F5344CB8AC3E}">
        <p14:creationId xmlns:p14="http://schemas.microsoft.com/office/powerpoint/2010/main" val="412003932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D9C13CD-C3CD-45EA-B83E-D812FC056C35}"/>
              </a:ext>
            </a:extLst>
          </p:cNvPr>
          <p:cNvPicPr>
            <a:picLocks noChangeAspect="1"/>
          </p:cNvPicPr>
          <p:nvPr/>
        </p:nvPicPr>
        <p:blipFill rotWithShape="1">
          <a:blip r:embed="rId2"/>
          <a:srcRect l="4773" t="2399" r="4799"/>
          <a:stretch/>
        </p:blipFill>
        <p:spPr>
          <a:xfrm>
            <a:off x="130629" y="101600"/>
            <a:ext cx="5326742" cy="4134861"/>
          </a:xfrm>
          <a:prstGeom prst="rect">
            <a:avLst/>
          </a:prstGeom>
        </p:spPr>
      </p:pic>
      <p:sp>
        <p:nvSpPr>
          <p:cNvPr id="4" name="TextBox 3">
            <a:extLst>
              <a:ext uri="{FF2B5EF4-FFF2-40B4-BE49-F238E27FC236}">
                <a16:creationId xmlns:a16="http://schemas.microsoft.com/office/drawing/2014/main" id="{420B0854-8492-4EDD-96B7-374702E6CFB3}"/>
              </a:ext>
            </a:extLst>
          </p:cNvPr>
          <p:cNvSpPr txBox="1"/>
          <p:nvPr/>
        </p:nvSpPr>
        <p:spPr>
          <a:xfrm>
            <a:off x="5617028" y="968701"/>
            <a:ext cx="3396343" cy="1200329"/>
          </a:xfrm>
          <a:prstGeom prst="rect">
            <a:avLst/>
          </a:prstGeom>
          <a:noFill/>
        </p:spPr>
        <p:txBody>
          <a:bodyPr wrap="square">
            <a:spAutoFit/>
          </a:bodyPr>
          <a:lstStyle/>
          <a:p>
            <a:pPr marL="285750" indent="-285750">
              <a:buFont typeface="Arial" panose="020B0604020202020204" pitchFamily="34" charset="0"/>
              <a:buChar char="•"/>
            </a:pPr>
            <a:r>
              <a:rPr lang="en-US" dirty="0" err="1">
                <a:latin typeface="Adobe Garamond Pro Bold" panose="02020702060506020403" pitchFamily="18" charset="0"/>
              </a:rPr>
              <a:t>Kemudian</a:t>
            </a:r>
            <a:r>
              <a:rPr lang="en-US" dirty="0">
                <a:latin typeface="Adobe Garamond Pro Bold" panose="02020702060506020403" pitchFamily="18" charset="0"/>
              </a:rPr>
              <a:t> </a:t>
            </a:r>
            <a:r>
              <a:rPr lang="en-US" dirty="0" err="1">
                <a:latin typeface="Adobe Garamond Pro Bold" panose="02020702060506020403" pitchFamily="18" charset="0"/>
              </a:rPr>
              <a:t>ubah</a:t>
            </a:r>
            <a:r>
              <a:rPr lang="en-US" dirty="0">
                <a:latin typeface="Adobe Garamond Pro Bold" panose="02020702060506020403" pitchFamily="18" charset="0"/>
              </a:rPr>
              <a:t> file </a:t>
            </a:r>
            <a:r>
              <a:rPr lang="en-US" dirty="0" err="1">
                <a:latin typeface="Adobe Garamond Pro Bold" panose="02020702060506020403" pitchFamily="18" charset="0"/>
              </a:rPr>
              <a:t>ItemManager</a:t>
            </a:r>
            <a:r>
              <a:rPr lang="en-US" dirty="0">
                <a:latin typeface="Adobe Garamond Pro Bold" panose="02020702060506020403" pitchFamily="18" charset="0"/>
              </a:rPr>
              <a:t> </a:t>
            </a:r>
            <a:r>
              <a:rPr lang="en-US" dirty="0" err="1">
                <a:latin typeface="Adobe Garamond Pro Bold" panose="02020702060506020403" pitchFamily="18" charset="0"/>
              </a:rPr>
              <a:t>sehingga</a:t>
            </a:r>
            <a:r>
              <a:rPr lang="en-US" dirty="0">
                <a:latin typeface="Adobe Garamond Pro Bold" panose="02020702060506020403" pitchFamily="18" charset="0"/>
              </a:rPr>
              <a:t> </a:t>
            </a:r>
            <a:r>
              <a:rPr lang="en-US" dirty="0" err="1">
                <a:latin typeface="Adobe Garamond Pro Bold" panose="02020702060506020403" pitchFamily="18" charset="0"/>
              </a:rPr>
              <a:t>semua</a:t>
            </a:r>
            <a:r>
              <a:rPr lang="en-US" dirty="0">
                <a:latin typeface="Adobe Garamond Pro Bold" panose="02020702060506020403" pitchFamily="18" charset="0"/>
              </a:rPr>
              <a:t> </a:t>
            </a:r>
            <a:r>
              <a:rPr lang="en-US" dirty="0" err="1">
                <a:latin typeface="Adobe Garamond Pro Bold" panose="02020702060506020403" pitchFamily="18" charset="0"/>
              </a:rPr>
              <a:t>fungsi</a:t>
            </a:r>
            <a:r>
              <a:rPr lang="en-US" dirty="0">
                <a:latin typeface="Adobe Garamond Pro Bold" panose="02020702060506020403" pitchFamily="18" charset="0"/>
              </a:rPr>
              <a:t> yang </a:t>
            </a:r>
            <a:r>
              <a:rPr lang="en-US" dirty="0" err="1">
                <a:latin typeface="Adobe Garamond Pro Bold" panose="02020702060506020403" pitchFamily="18" charset="0"/>
              </a:rPr>
              <a:t>seharusnya</a:t>
            </a:r>
            <a:r>
              <a:rPr lang="en-US" dirty="0">
                <a:latin typeface="Adobe Garamond Pro Bold" panose="02020702060506020403" pitchFamily="18" charset="0"/>
              </a:rPr>
              <a:t> </a:t>
            </a:r>
            <a:r>
              <a:rPr lang="en-US" dirty="0" err="1">
                <a:latin typeface="Adobe Garamond Pro Bold" panose="02020702060506020403" pitchFamily="18" charset="0"/>
              </a:rPr>
              <a:t>dapat</a:t>
            </a:r>
            <a:r>
              <a:rPr lang="en-US" dirty="0">
                <a:latin typeface="Adobe Garamond Pro Bold" panose="02020702060506020403" pitchFamily="18" charset="0"/>
              </a:rPr>
              <a:t> </a:t>
            </a:r>
            <a:r>
              <a:rPr lang="en-US" dirty="0" err="1">
                <a:latin typeface="Adobe Garamond Pro Bold" panose="02020702060506020403" pitchFamily="18" charset="0"/>
              </a:rPr>
              <a:t>dieksekusi</a:t>
            </a:r>
            <a:r>
              <a:rPr lang="en-US" dirty="0">
                <a:latin typeface="Adobe Garamond Pro Bold" panose="02020702060506020403" pitchFamily="18" charset="0"/>
              </a:rPr>
              <a:t> oleh </a:t>
            </a:r>
            <a:r>
              <a:rPr lang="en-US" dirty="0" err="1">
                <a:latin typeface="Adobe Garamond Pro Bold" panose="02020702060506020403" pitchFamily="18" charset="0"/>
              </a:rPr>
              <a:t>pemilik</a:t>
            </a:r>
            <a:r>
              <a:rPr lang="en-US" dirty="0">
                <a:latin typeface="Adobe Garamond Pro Bold" panose="02020702060506020403" pitchFamily="18" charset="0"/>
              </a:rPr>
              <a:t> </a:t>
            </a:r>
            <a:r>
              <a:rPr lang="en-US" dirty="0" err="1">
                <a:latin typeface="Adobe Garamond Pro Bold" panose="02020702060506020403" pitchFamily="18" charset="0"/>
              </a:rPr>
              <a:t>saja</a:t>
            </a:r>
            <a:r>
              <a:rPr lang="en-US" dirty="0">
                <a:latin typeface="Adobe Garamond Pro Bold" panose="02020702060506020403" pitchFamily="18" charset="0"/>
              </a:rPr>
              <a:t> </a:t>
            </a:r>
            <a:endParaRPr lang="en-ID" dirty="0">
              <a:latin typeface="Adobe Garamond Pro Bold" panose="02020702060506020403" pitchFamily="18" charset="0"/>
            </a:endParaRPr>
          </a:p>
        </p:txBody>
      </p:sp>
    </p:spTree>
    <p:extLst>
      <p:ext uri="{BB962C8B-B14F-4D97-AF65-F5344CB8AC3E}">
        <p14:creationId xmlns:p14="http://schemas.microsoft.com/office/powerpoint/2010/main" val="15519362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F0E83BC-507A-4B0F-A216-679BCC4E9748}"/>
              </a:ext>
            </a:extLst>
          </p:cNvPr>
          <p:cNvPicPr>
            <a:picLocks noChangeAspect="1"/>
          </p:cNvPicPr>
          <p:nvPr/>
        </p:nvPicPr>
        <p:blipFill rotWithShape="1">
          <a:blip r:embed="rId3"/>
          <a:srcRect l="58888" r="1" b="1"/>
          <a:stretch/>
        </p:blipFill>
        <p:spPr>
          <a:xfrm>
            <a:off x="-6466" y="10"/>
            <a:ext cx="4571999" cy="5143490"/>
          </a:xfrm>
          <a:prstGeom prst="rect">
            <a:avLst/>
          </a:prstGeom>
        </p:spPr>
      </p:pic>
      <p:sp>
        <p:nvSpPr>
          <p:cNvPr id="6" name="Content Placeholder 2">
            <a:extLst>
              <a:ext uri="{FF2B5EF4-FFF2-40B4-BE49-F238E27FC236}">
                <a16:creationId xmlns:a16="http://schemas.microsoft.com/office/drawing/2014/main" id="{C2325A22-B3B5-4C4B-9DFB-0F61E132682E}"/>
              </a:ext>
            </a:extLst>
          </p:cNvPr>
          <p:cNvSpPr txBox="1">
            <a:spLocks/>
          </p:cNvSpPr>
          <p:nvPr/>
        </p:nvSpPr>
        <p:spPr>
          <a:xfrm>
            <a:off x="5175369" y="1299336"/>
            <a:ext cx="3302697" cy="3044064"/>
          </a:xfrm>
          <a:prstGeom prst="rect">
            <a:avLst/>
          </a:prstGeom>
        </p:spPr>
        <p:txBody>
          <a:bodyPr vert="horz" lIns="91440" tIns="45720" rIns="91440" bIns="45720" rtlCol="0" anchor="t">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457200">
              <a:spcAft>
                <a:spcPts val="600"/>
              </a:spcAft>
              <a:buClr>
                <a:schemeClr val="tx2"/>
              </a:buClr>
              <a:buSzPct val="70000"/>
              <a:buFont typeface="Wingdings 2" charset="2"/>
            </a:pPr>
            <a:r>
              <a:rPr lang="en-US" sz="14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12. Untuk mengetahui riwayat transaksi nya maka salin link wallet anda lalu taruh di kolom pencarian maka akan tampil seperti gambar tersebut. </a:t>
            </a:r>
          </a:p>
          <a:p>
            <a:pPr defTabSz="457200">
              <a:spcAft>
                <a:spcPts val="600"/>
              </a:spcAft>
              <a:buClr>
                <a:schemeClr val="tx2"/>
              </a:buClr>
              <a:buSzPct val="70000"/>
              <a:buFont typeface="Wingdings 2" charset="2"/>
            </a:pPr>
            <a:r>
              <a:rPr lang="en-US" sz="14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Semua transaksi akan di tampilkan disini baik dari status nya,transaction hash nya,block,timestamp dan lain-lain nya </a:t>
            </a:r>
          </a:p>
          <a:p>
            <a:pPr defTabSz="457200">
              <a:spcAft>
                <a:spcPts val="600"/>
              </a:spcAft>
              <a:buClr>
                <a:schemeClr val="tx2"/>
              </a:buClr>
              <a:buSzPct val="70000"/>
              <a:buFont typeface="Wingdings 2" charset="2"/>
            </a:pPr>
            <a:endParaRPr lang="en-US" sz="14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p:txBody>
      </p:sp>
    </p:spTree>
    <p:extLst>
      <p:ext uri="{BB962C8B-B14F-4D97-AF65-F5344CB8AC3E}">
        <p14:creationId xmlns:p14="http://schemas.microsoft.com/office/powerpoint/2010/main" val="21606790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4F4266-F368-4976-96BB-4B41280662AE}"/>
              </a:ext>
            </a:extLst>
          </p:cNvPr>
          <p:cNvPicPr>
            <a:picLocks noChangeAspect="1"/>
          </p:cNvPicPr>
          <p:nvPr/>
        </p:nvPicPr>
        <p:blipFill rotWithShape="1">
          <a:blip r:embed="rId3"/>
          <a:srcRect t="13974" r="-2" b="18556"/>
          <a:stretch/>
        </p:blipFill>
        <p:spPr>
          <a:xfrm>
            <a:off x="652567" y="-2"/>
            <a:ext cx="3429000" cy="2900933"/>
          </a:xfrm>
          <a:custGeom>
            <a:avLst/>
            <a:gdLst/>
            <a:ahLst/>
            <a:cxnLst/>
            <a:rect l="l" t="t" r="r" b="b"/>
            <a:pathLst>
              <a:path w="4572000" h="3867912">
                <a:moveTo>
                  <a:pt x="0" y="0"/>
                </a:moveTo>
                <a:lnTo>
                  <a:pt x="4572000" y="0"/>
                </a:lnTo>
                <a:lnTo>
                  <a:pt x="4572000" y="3704966"/>
                </a:lnTo>
                <a:cubicBezTo>
                  <a:pt x="4572000" y="3794959"/>
                  <a:pt x="4499047" y="3867912"/>
                  <a:pt x="4409054" y="3867912"/>
                </a:cubicBezTo>
                <a:lnTo>
                  <a:pt x="162946" y="3867912"/>
                </a:lnTo>
                <a:cubicBezTo>
                  <a:pt x="72953" y="3867912"/>
                  <a:pt x="0" y="3794959"/>
                  <a:pt x="0" y="3704966"/>
                </a:cubicBezTo>
                <a:close/>
              </a:path>
            </a:pathLst>
          </a:custGeom>
        </p:spPr>
      </p:pic>
      <p:pic>
        <p:nvPicPr>
          <p:cNvPr id="9" name="Picture 8">
            <a:extLst>
              <a:ext uri="{FF2B5EF4-FFF2-40B4-BE49-F238E27FC236}">
                <a16:creationId xmlns:a16="http://schemas.microsoft.com/office/drawing/2014/main" id="{209AC125-908F-44EA-8502-1943E5846761}"/>
              </a:ext>
            </a:extLst>
          </p:cNvPr>
          <p:cNvPicPr>
            <a:picLocks noChangeAspect="1"/>
          </p:cNvPicPr>
          <p:nvPr/>
        </p:nvPicPr>
        <p:blipFill rotWithShape="1">
          <a:blip r:embed="rId4"/>
          <a:srcRect t="4217" r="-1" b="49791"/>
          <a:stretch/>
        </p:blipFill>
        <p:spPr>
          <a:xfrm>
            <a:off x="652567" y="3304381"/>
            <a:ext cx="3429000" cy="1839119"/>
          </a:xfrm>
          <a:custGeom>
            <a:avLst/>
            <a:gdLst/>
            <a:ahLst/>
            <a:cxnLst/>
            <a:rect l="l" t="t" r="r" b="b"/>
            <a:pathLst>
              <a:path w="4572000" h="2452159">
                <a:moveTo>
                  <a:pt x="162946" y="0"/>
                </a:moveTo>
                <a:lnTo>
                  <a:pt x="4409054" y="0"/>
                </a:lnTo>
                <a:cubicBezTo>
                  <a:pt x="4499047" y="0"/>
                  <a:pt x="4572000" y="72953"/>
                  <a:pt x="4572000" y="162946"/>
                </a:cubicBezTo>
                <a:lnTo>
                  <a:pt x="4572000" y="2452159"/>
                </a:lnTo>
                <a:lnTo>
                  <a:pt x="0" y="2452159"/>
                </a:lnTo>
                <a:lnTo>
                  <a:pt x="0" y="162946"/>
                </a:lnTo>
                <a:cubicBezTo>
                  <a:pt x="0" y="72953"/>
                  <a:pt x="72953" y="0"/>
                  <a:pt x="162946" y="0"/>
                </a:cubicBezTo>
                <a:close/>
              </a:path>
            </a:pathLst>
          </a:custGeom>
        </p:spPr>
      </p:pic>
      <p:sp>
        <p:nvSpPr>
          <p:cNvPr id="6" name="Content Placeholder 2">
            <a:extLst>
              <a:ext uri="{FF2B5EF4-FFF2-40B4-BE49-F238E27FC236}">
                <a16:creationId xmlns:a16="http://schemas.microsoft.com/office/drawing/2014/main" id="{C2325A22-B3B5-4C4B-9DFB-0F61E132682E}"/>
              </a:ext>
            </a:extLst>
          </p:cNvPr>
          <p:cNvSpPr txBox="1">
            <a:spLocks/>
          </p:cNvSpPr>
          <p:nvPr/>
        </p:nvSpPr>
        <p:spPr>
          <a:xfrm>
            <a:off x="4857579" y="2233979"/>
            <a:ext cx="3797592" cy="2046897"/>
          </a:xfrm>
          <a:prstGeom prst="rect">
            <a:avLst/>
          </a:prstGeom>
        </p:spPr>
        <p:txBody>
          <a:bodyPr vert="horz" lIns="91440" tIns="45720" rIns="91440" bIns="45720" rtlCol="0" anchor="t">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457200">
              <a:lnSpc>
                <a:spcPct val="90000"/>
              </a:lnSpc>
              <a:spcAft>
                <a:spcPts val="600"/>
              </a:spcAft>
              <a:buClr>
                <a:srgbClr val="F79907"/>
              </a:buClr>
              <a:buSzPct val="70000"/>
              <a:buFont typeface="Wingdings 2" charset="2"/>
            </a:pPr>
            <a:r>
              <a:rPr lang="en-US" sz="18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13. Untuk membuat akun baru atau dompet baru lagi maka buka metamask lalu klik profil pojok kanan lalu pilih create account </a:t>
            </a:r>
          </a:p>
          <a:p>
            <a:pPr defTabSz="457200">
              <a:lnSpc>
                <a:spcPct val="90000"/>
              </a:lnSpc>
              <a:spcAft>
                <a:spcPts val="600"/>
              </a:spcAft>
              <a:buClr>
                <a:srgbClr val="F79907"/>
              </a:buClr>
              <a:buSzPct val="70000"/>
              <a:buFont typeface="Wingdings 2" charset="2"/>
            </a:pPr>
            <a:r>
              <a:rPr lang="en-US" sz="18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14. Lalu isi nama akun nya dan klik create</a:t>
            </a:r>
          </a:p>
          <a:p>
            <a:pPr defTabSz="457200">
              <a:lnSpc>
                <a:spcPct val="90000"/>
              </a:lnSpc>
              <a:spcAft>
                <a:spcPts val="600"/>
              </a:spcAft>
              <a:buClr>
                <a:srgbClr val="F79907"/>
              </a:buClr>
              <a:buSzPct val="70000"/>
              <a:buFont typeface="Wingdings 2" charset="2"/>
            </a:pPr>
            <a:endParaRPr lang="en-US" sz="18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p:txBody>
      </p:sp>
    </p:spTree>
    <p:extLst>
      <p:ext uri="{BB962C8B-B14F-4D97-AF65-F5344CB8AC3E}">
        <p14:creationId xmlns:p14="http://schemas.microsoft.com/office/powerpoint/2010/main" val="31093154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735E2AA-CCC3-4F92-867C-15227411CCB8}"/>
              </a:ext>
            </a:extLst>
          </p:cNvPr>
          <p:cNvPicPr>
            <a:picLocks noChangeAspect="1"/>
          </p:cNvPicPr>
          <p:nvPr/>
        </p:nvPicPr>
        <p:blipFill rotWithShape="1">
          <a:blip r:embed="rId3"/>
          <a:srcRect t="32601" r="-5" b="28536"/>
          <a:stretch/>
        </p:blipFill>
        <p:spPr>
          <a:xfrm>
            <a:off x="249285" y="241300"/>
            <a:ext cx="3023319" cy="1473200"/>
          </a:xfrm>
          <a:prstGeom prst="rect">
            <a:avLst/>
          </a:prstGeom>
        </p:spPr>
      </p:pic>
      <p:pic>
        <p:nvPicPr>
          <p:cNvPr id="11" name="Picture 10">
            <a:extLst>
              <a:ext uri="{FF2B5EF4-FFF2-40B4-BE49-F238E27FC236}">
                <a16:creationId xmlns:a16="http://schemas.microsoft.com/office/drawing/2014/main" id="{A578C7F7-FA5B-409A-959B-6D378E44376E}"/>
              </a:ext>
            </a:extLst>
          </p:cNvPr>
          <p:cNvPicPr>
            <a:picLocks noChangeAspect="1"/>
          </p:cNvPicPr>
          <p:nvPr/>
        </p:nvPicPr>
        <p:blipFill rotWithShape="1">
          <a:blip r:embed="rId4"/>
          <a:srcRect t="2590" r="-4" b="38962"/>
          <a:stretch/>
        </p:blipFill>
        <p:spPr>
          <a:xfrm>
            <a:off x="249285" y="1835151"/>
            <a:ext cx="3023319" cy="1473199"/>
          </a:xfrm>
          <a:prstGeom prst="rect">
            <a:avLst/>
          </a:prstGeom>
        </p:spPr>
      </p:pic>
      <p:pic>
        <p:nvPicPr>
          <p:cNvPr id="9" name="Picture 8">
            <a:extLst>
              <a:ext uri="{FF2B5EF4-FFF2-40B4-BE49-F238E27FC236}">
                <a16:creationId xmlns:a16="http://schemas.microsoft.com/office/drawing/2014/main" id="{A05FE13C-B3D9-4A1A-AF1B-A751A0CA3CB6}"/>
              </a:ext>
            </a:extLst>
          </p:cNvPr>
          <p:cNvPicPr>
            <a:picLocks noChangeAspect="1"/>
          </p:cNvPicPr>
          <p:nvPr/>
        </p:nvPicPr>
        <p:blipFill rotWithShape="1">
          <a:blip r:embed="rId5"/>
          <a:srcRect t="1084" r="2" b="60543"/>
          <a:stretch/>
        </p:blipFill>
        <p:spPr>
          <a:xfrm>
            <a:off x="249285" y="3429000"/>
            <a:ext cx="3023319" cy="1473199"/>
          </a:xfrm>
          <a:prstGeom prst="rect">
            <a:avLst/>
          </a:prstGeom>
        </p:spPr>
      </p:pic>
      <p:sp>
        <p:nvSpPr>
          <p:cNvPr id="6" name="Content Placeholder 2">
            <a:extLst>
              <a:ext uri="{FF2B5EF4-FFF2-40B4-BE49-F238E27FC236}">
                <a16:creationId xmlns:a16="http://schemas.microsoft.com/office/drawing/2014/main" id="{C2325A22-B3B5-4C4B-9DFB-0F61E132682E}"/>
              </a:ext>
            </a:extLst>
          </p:cNvPr>
          <p:cNvSpPr txBox="1">
            <a:spLocks/>
          </p:cNvSpPr>
          <p:nvPr/>
        </p:nvSpPr>
        <p:spPr>
          <a:xfrm>
            <a:off x="3859620" y="1571310"/>
            <a:ext cx="4483554" cy="2699826"/>
          </a:xfrm>
          <a:prstGeom prst="rect">
            <a:avLst/>
          </a:prstGeom>
        </p:spPr>
        <p:txBody>
          <a:bodyPr vert="horz" lIns="91440" tIns="45720" rIns="91440" bIns="45720" rtlCol="0" anchor="ct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457200">
              <a:lnSpc>
                <a:spcPct val="90000"/>
              </a:lnSpc>
              <a:spcAft>
                <a:spcPts val="600"/>
              </a:spcAft>
              <a:buClr>
                <a:srgbClr val="FFA000"/>
              </a:buClr>
              <a:buSzPct val="70000"/>
              <a:buFont typeface="Wingdings 2" charset="2"/>
            </a:pPr>
            <a:r>
              <a:rPr lang="en-US" sz="9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15. Setelah itu kita akan mentransfer faucet eth kita ke dompet yang baru kita bikin, kita klik send lalu akan menampilkan seperti ini</a:t>
            </a:r>
          </a:p>
          <a:p>
            <a:pPr marL="363538" lvl="1" indent="0" defTabSz="457200">
              <a:lnSpc>
                <a:spcPct val="90000"/>
              </a:lnSpc>
              <a:spcAft>
                <a:spcPts val="600"/>
              </a:spcAft>
              <a:buClr>
                <a:srgbClr val="FFA000"/>
              </a:buClr>
              <a:buSzPct val="70000"/>
              <a:buFont typeface="Wingdings 2" charset="2"/>
              <a:buNone/>
            </a:pPr>
            <a:r>
              <a:rPr lang="en-US" sz="9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Dibawah send to itu diisi link account wallet yang mau di transfer dan untuk “transfer between “ ini ke wallet kita yang kita bikin di satu akun </a:t>
            </a:r>
          </a:p>
          <a:p>
            <a:pPr defTabSz="457200">
              <a:lnSpc>
                <a:spcPct val="90000"/>
              </a:lnSpc>
              <a:spcAft>
                <a:spcPts val="600"/>
              </a:spcAft>
              <a:buClr>
                <a:srgbClr val="FFA000"/>
              </a:buClr>
              <a:buSzPct val="70000"/>
              <a:buFont typeface="Wingdings 2" charset="2"/>
            </a:pPr>
            <a:endParaRPr lang="en-US" sz="9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a:p>
            <a:pPr defTabSz="457200">
              <a:lnSpc>
                <a:spcPct val="90000"/>
              </a:lnSpc>
              <a:spcAft>
                <a:spcPts val="600"/>
              </a:spcAft>
              <a:buClr>
                <a:srgbClr val="FFA000"/>
              </a:buClr>
              <a:buSzPct val="70000"/>
              <a:buFont typeface="Wingdings 2" charset="2"/>
            </a:pPr>
            <a:r>
              <a:rPr lang="en-US" sz="9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16. Jika berhasil transfer nya maka ke web etherscan untuk melihat hasil riwayat transaksi tersebut </a:t>
            </a:r>
          </a:p>
          <a:p>
            <a:pPr defTabSz="457200">
              <a:lnSpc>
                <a:spcPct val="90000"/>
              </a:lnSpc>
              <a:spcAft>
                <a:spcPts val="600"/>
              </a:spcAft>
              <a:buClr>
                <a:srgbClr val="FFA000"/>
              </a:buClr>
              <a:buSzPct val="70000"/>
              <a:buFont typeface="Wingdings 2" charset="2"/>
            </a:pPr>
            <a:endParaRPr lang="en-US" sz="9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p:txBody>
      </p:sp>
    </p:spTree>
    <p:extLst>
      <p:ext uri="{BB962C8B-B14F-4D97-AF65-F5344CB8AC3E}">
        <p14:creationId xmlns:p14="http://schemas.microsoft.com/office/powerpoint/2010/main" val="368756322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TM03457496[[fn=Parallax]]</Template>
  <TotalTime>0</TotalTime>
  <Words>2319</Words>
  <Application>Microsoft Office PowerPoint</Application>
  <PresentationFormat>On-screen Show (16:9)</PresentationFormat>
  <Paragraphs>189</Paragraphs>
  <Slides>68</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68</vt:i4>
      </vt:variant>
    </vt:vector>
  </HeadingPairs>
  <TitlesOfParts>
    <vt:vector size="74" baseType="lpstr">
      <vt:lpstr>Adobe Garamond Pro Bold</vt:lpstr>
      <vt:lpstr>Arial</vt:lpstr>
      <vt:lpstr>Calibri</vt:lpstr>
      <vt:lpstr>Corbel</vt:lpstr>
      <vt:lpstr>Wingdings 2</vt:lpstr>
      <vt:lpstr>Parallax</vt:lpstr>
      <vt:lpstr>Etherium Blockchain  Developer Guide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2017-08-01T15:40:51Z</dcterms:created>
  <dcterms:modified xsi:type="dcterms:W3CDTF">2022-04-22T15:44:19Z</dcterms:modified>
</cp:coreProperties>
</file>